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Fira Sans ExtraBold"/>
      <p:bold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FiraSansExtraBold-bold.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FiraSansExtraBold-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77fcf19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77fcf1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85de31f07_2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85de31f07_2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a38a957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a38a957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sz="1200"/>
              <a:t>Sinyal işlemede gürültü, bir sinyalin yakalama, depolama, iletim, işleme veya dönüştürme sırasında maruz kalabileceği istenmeyen (ve genel olarak bilinmeyen) değişiklikler için genel bir terimdir.[1]</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tr" sz="1200"/>
              <a:t>Bazen bu kelime rastgele (öngörülemeyen) ve hiçbir yararlı bilgi taşımayan sinyaller anlamında da kullanılır; diğer sinyallere müdahale etmeseler veya konfor gürültüsünde olduğu gibi kasıtlı olarak tanıtılmış olsalar bile.</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rPr lang="tr" sz="1200"/>
              <a:t>Gürültü azaltma, orijinal sinyalin gürültüden bozulmuş olandan kurtarılması, sinyal işleme sistemlerinin, özellikle de filtrelerin tasarımında çok yaygın bir hedeftir. Gürültü giderme için matematiksel sınırlar bilgi teorisi tarafından belirlenir.</a:t>
            </a:r>
            <a:endParaRPr sz="1200"/>
          </a:p>
          <a:p>
            <a:pPr indent="0" lvl="0" marL="0" rtl="0" algn="l">
              <a:spcBef>
                <a:spcPts val="0"/>
              </a:spcBef>
              <a:spcAft>
                <a:spcPts val="0"/>
              </a:spcAft>
              <a:buNone/>
            </a:pPr>
            <a:r>
              <a:t/>
            </a:r>
            <a:endParaRPr sz="1200"/>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Salt and Pepper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Fixed-Pattern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Gaussian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Shot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Film Grain</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Read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Char char="●"/>
            </a:pPr>
            <a:r>
              <a:rPr lang="tr" sz="1200">
                <a:solidFill>
                  <a:schemeClr val="dk1"/>
                </a:solidFill>
                <a:latin typeface="Century"/>
                <a:ea typeface="Century"/>
                <a:cs typeface="Century"/>
                <a:sym typeface="Century"/>
              </a:rPr>
              <a:t>Anisotropic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Char char="●"/>
            </a:pPr>
            <a:r>
              <a:rPr lang="tr" sz="1200">
                <a:solidFill>
                  <a:schemeClr val="dk1"/>
                </a:solidFill>
                <a:latin typeface="Century"/>
                <a:ea typeface="Century"/>
                <a:cs typeface="Century"/>
                <a:sym typeface="Century"/>
              </a:rPr>
              <a:t>Quantization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Char char="●"/>
            </a:pPr>
            <a:r>
              <a:rPr lang="tr" sz="1200">
                <a:solidFill>
                  <a:schemeClr val="dk1"/>
                </a:solidFill>
                <a:latin typeface="Century"/>
                <a:ea typeface="Century"/>
                <a:cs typeface="Century"/>
                <a:sym typeface="Century"/>
              </a:rPr>
              <a:t>Periodic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Char char="●"/>
            </a:pPr>
            <a:r>
              <a:rPr lang="tr" sz="1200">
                <a:solidFill>
                  <a:schemeClr val="dk1"/>
                </a:solidFill>
                <a:latin typeface="Century"/>
                <a:ea typeface="Century"/>
                <a:cs typeface="Century"/>
                <a:sym typeface="Century"/>
              </a:rPr>
              <a:t>Branding Noise </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Char char="●"/>
            </a:pPr>
            <a:r>
              <a:rPr lang="tr" sz="1200">
                <a:solidFill>
                  <a:schemeClr val="dk1"/>
                </a:solidFill>
                <a:latin typeface="Century"/>
                <a:ea typeface="Century"/>
                <a:cs typeface="Century"/>
                <a:sym typeface="Century"/>
              </a:rPr>
              <a:t>Random Noise</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85de31f07_2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85de31f07_2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85de31f0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85de31f0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solidFill>
                  <a:srgbClr val="1D2129"/>
                </a:solidFill>
                <a:highlight>
                  <a:srgbClr val="FFFFFF"/>
                </a:highlight>
              </a:rPr>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85de31f07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85de31f07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85de31f07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85de31f07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t/>
            </a:r>
            <a:endParaRPr b="1" sz="12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t/>
            </a:r>
            <a:endParaRPr b="1" sz="12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t/>
            </a:r>
            <a:endParaRPr b="1" sz="1200">
              <a:solidFill>
                <a:schemeClr val="dk1"/>
              </a:solidFill>
              <a:latin typeface="Century"/>
              <a:ea typeface="Century"/>
              <a:cs typeface="Century"/>
              <a:sym typeface="Century"/>
            </a:endParaRPr>
          </a:p>
          <a:p>
            <a:pPr indent="-241300" lvl="0" marL="342900" rtl="0" algn="l">
              <a:lnSpc>
                <a:spcPct val="115000"/>
              </a:lnSpc>
              <a:spcBef>
                <a:spcPts val="1200"/>
              </a:spcBef>
              <a:spcAft>
                <a:spcPts val="0"/>
              </a:spcAft>
              <a:buClr>
                <a:schemeClr val="dk1"/>
              </a:buClr>
              <a:buSzPts val="1200"/>
              <a:buFont typeface="Century"/>
              <a:buChar char="●"/>
            </a:pPr>
            <a:r>
              <a:rPr b="1" lang="tr" sz="1200">
                <a:solidFill>
                  <a:schemeClr val="dk1"/>
                </a:solidFill>
                <a:latin typeface="Century"/>
                <a:ea typeface="Century"/>
                <a:cs typeface="Century"/>
                <a:sym typeface="Century"/>
              </a:rPr>
              <a:t>Global Özellikler: </a:t>
            </a:r>
            <a:r>
              <a:rPr lang="tr" sz="1200">
                <a:solidFill>
                  <a:schemeClr val="dk1"/>
                </a:solidFill>
                <a:latin typeface="Century"/>
                <a:ea typeface="Century"/>
                <a:cs typeface="Century"/>
                <a:sym typeface="Century"/>
              </a:rPr>
              <a:t>Tüm görüntü tek bir özellik olarak analiz edilir ve öznitelik çıkarıcıdan tek bir öznitelik vektörü çıkar. </a:t>
            </a:r>
            <a:endParaRPr sz="1200">
              <a:solidFill>
                <a:schemeClr val="dk1"/>
              </a:solidFill>
              <a:latin typeface="Century"/>
              <a:ea typeface="Century"/>
              <a:cs typeface="Century"/>
              <a:sym typeface="Century"/>
            </a:endParaRPr>
          </a:p>
          <a:p>
            <a:pPr indent="-241300" lvl="0" marL="342900" rtl="0" algn="l">
              <a:lnSpc>
                <a:spcPct val="115000"/>
              </a:lnSpc>
              <a:spcBef>
                <a:spcPts val="0"/>
              </a:spcBef>
              <a:spcAft>
                <a:spcPts val="0"/>
              </a:spcAft>
              <a:buClr>
                <a:schemeClr val="dk1"/>
              </a:buClr>
              <a:buSzPts val="1200"/>
              <a:buFont typeface="Century"/>
              <a:buChar char="●"/>
            </a:pPr>
            <a:r>
              <a:rPr b="1" lang="tr" sz="1200">
                <a:solidFill>
                  <a:schemeClr val="dk1"/>
                </a:solidFill>
                <a:latin typeface="Century"/>
                <a:ea typeface="Century"/>
                <a:cs typeface="Century"/>
                <a:sym typeface="Century"/>
              </a:rPr>
              <a:t>Izgara veya Blok Tabanlı Özellikler:</a:t>
            </a:r>
            <a:r>
              <a:rPr lang="tr" sz="1200">
                <a:solidFill>
                  <a:schemeClr val="dk1"/>
                </a:solidFill>
                <a:latin typeface="Century"/>
                <a:ea typeface="Century"/>
                <a:cs typeface="Century"/>
                <a:sym typeface="Century"/>
              </a:rPr>
              <a:t> görüntü farklı bloklara bölünür ve özellikler farklı blokların her birinden çıkarılır. </a:t>
            </a:r>
            <a:endParaRPr sz="1200">
              <a:solidFill>
                <a:schemeClr val="dk1"/>
              </a:solidFill>
              <a:latin typeface="Century"/>
              <a:ea typeface="Century"/>
              <a:cs typeface="Century"/>
              <a:sym typeface="Century"/>
            </a:endParaRPr>
          </a:p>
          <a:p>
            <a:pPr indent="-241300" lvl="0" marL="342900" rtl="0" algn="l">
              <a:lnSpc>
                <a:spcPct val="115000"/>
              </a:lnSpc>
              <a:spcBef>
                <a:spcPts val="0"/>
              </a:spcBef>
              <a:spcAft>
                <a:spcPts val="0"/>
              </a:spcAft>
              <a:buClr>
                <a:schemeClr val="dk1"/>
              </a:buClr>
              <a:buSzPts val="1200"/>
              <a:buFont typeface="Century"/>
              <a:buChar char="●"/>
            </a:pPr>
            <a:r>
              <a:rPr b="1" lang="tr" sz="1200">
                <a:solidFill>
                  <a:schemeClr val="dk1"/>
                </a:solidFill>
                <a:latin typeface="Century"/>
                <a:ea typeface="Century"/>
                <a:cs typeface="Century"/>
                <a:sym typeface="Century"/>
              </a:rPr>
              <a:t>Bölge Tabanlı Özellikler: </a:t>
            </a:r>
            <a:r>
              <a:rPr lang="tr" sz="1200">
                <a:solidFill>
                  <a:schemeClr val="dk1"/>
                </a:solidFill>
                <a:latin typeface="Century"/>
                <a:ea typeface="Century"/>
                <a:cs typeface="Century"/>
                <a:sym typeface="Century"/>
              </a:rPr>
              <a:t>görüntü farklı bölgelere bölünür (örn. Eşikleme veya K-Ortalama Kümeleme gibi teknikler kullanılarak ve daha sonra bunları Bağlı Bileşenler kullanılarak segmentlere bağlanır) ve bu bölgelerin her birinden bir özellik çıkarılır. </a:t>
            </a:r>
            <a:endParaRPr sz="1200">
              <a:solidFill>
                <a:schemeClr val="dk1"/>
              </a:solidFill>
              <a:latin typeface="Century"/>
              <a:ea typeface="Century"/>
              <a:cs typeface="Century"/>
              <a:sym typeface="Century"/>
            </a:endParaRPr>
          </a:p>
          <a:p>
            <a:pPr indent="-241300" lvl="0" marL="342900" rtl="0" algn="l">
              <a:lnSpc>
                <a:spcPct val="115000"/>
              </a:lnSpc>
              <a:spcBef>
                <a:spcPts val="0"/>
              </a:spcBef>
              <a:spcAft>
                <a:spcPts val="0"/>
              </a:spcAft>
              <a:buClr>
                <a:schemeClr val="dk1"/>
              </a:buClr>
              <a:buSzPts val="1200"/>
              <a:buFont typeface="Century"/>
              <a:buChar char="●"/>
            </a:pPr>
            <a:r>
              <a:rPr b="1" lang="tr" sz="1200">
                <a:solidFill>
                  <a:schemeClr val="dk1"/>
                </a:solidFill>
                <a:latin typeface="Century"/>
                <a:ea typeface="Century"/>
                <a:cs typeface="Century"/>
                <a:sym typeface="Century"/>
              </a:rPr>
              <a:t>Yerel Özellikler: </a:t>
            </a:r>
            <a:r>
              <a:rPr lang="tr" sz="1200">
                <a:solidFill>
                  <a:schemeClr val="dk1"/>
                </a:solidFill>
                <a:latin typeface="Century"/>
                <a:ea typeface="Century"/>
                <a:cs typeface="Century"/>
                <a:sym typeface="Century"/>
              </a:rPr>
              <a:t>görüntüde birden çok ilgi noktası tespit edilir ve ilgi noktalarına komşu pikseller analiz edilerek özellikler çıkarılır. Bir görüntüden çıkarılabilecek ana ilgi noktası türlerinden ikisi köşeler ve lekelerdir, bunlar Harris &amp; Stephens Detector ve Laplacian of Gaussians gibi yöntemler kullanılarak çıkarılabilir.</a:t>
            </a:r>
            <a:endParaRPr sz="1200">
              <a:latin typeface="Century"/>
              <a:ea typeface="Century"/>
              <a:cs typeface="Century"/>
              <a:sym typeface="Centur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b4e988811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b4e98881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i="1" lang="tr" sz="1300">
                <a:solidFill>
                  <a:srgbClr val="666666"/>
                </a:solidFill>
                <a:latin typeface="Century"/>
                <a:ea typeface="Century"/>
                <a:cs typeface="Century"/>
                <a:sym typeface="Century"/>
              </a:rPr>
              <a:t>bkz. Haar Dalgacik Donusumu</a:t>
            </a:r>
            <a:endParaRPr i="1" sz="1300">
              <a:solidFill>
                <a:srgbClr val="666666"/>
              </a:solidFill>
              <a:latin typeface="Century"/>
              <a:ea typeface="Century"/>
              <a:cs typeface="Century"/>
              <a:sym typeface="Century"/>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85de31f07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85de31f07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85de31f07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85de31f07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85de31f07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85de31f07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5569af0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5569af0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85de31f07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85de31f07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85de31f07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e85de31f07_0_10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85de31f07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85de31f07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tr" sz="1500">
                <a:solidFill>
                  <a:schemeClr val="dk1"/>
                </a:solidFill>
                <a:latin typeface="Century"/>
                <a:ea typeface="Century"/>
                <a:cs typeface="Century"/>
                <a:sym typeface="Century"/>
              </a:rPr>
              <a:t>Çapraz korelasyonu hesaplarken, giriş tensörünün sol üst köşesindeki evrişim penceresiyle başlamak  ve ardından onu tüm konumlar üzerinde hem aşağı hem de sağa kaydırmak bir adım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85de31f07_2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85de31f07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filtremiz görüntümüz üzerinde öznitelik çıkartmak için gezinirken, bazı pikselleri diğer piksellere göre daha fazla işleme sokar.</a:t>
            </a:r>
            <a:endParaRPr/>
          </a:p>
          <a:p>
            <a:pPr indent="0" lvl="0" marL="0" rtl="0" algn="l">
              <a:spcBef>
                <a:spcPts val="0"/>
              </a:spcBef>
              <a:spcAft>
                <a:spcPts val="0"/>
              </a:spcAft>
              <a:buNone/>
            </a:pPr>
            <a:r>
              <a:rPr lang="tr"/>
              <a:t> Bu da daha fazla işleme sokulan kısımların daha çok öğrenilmesini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85de31f07_2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85de31f07_2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85de31f07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85de31f07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700"/>
              <a:t>bu da computation sırasında hız ve kaynak maliyetini optimize eder. </a:t>
            </a:r>
            <a:endParaRPr sz="7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85de31f07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85de31f07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85de31f07_2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85de31f07_2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85de31f07_2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85de31f07_2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5569af0d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5569af0d1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Century"/>
              <a:ea typeface="Century"/>
              <a:cs typeface="Century"/>
              <a:sym typeface="Century"/>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77fcf19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77fcf19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5569af0d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f5569af0d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5569af0d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5569af0d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b4e988811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b4e988811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8f5f9735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8f5f9735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a38a957b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a38a957b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sigmoid bizim için 2 çıkışlı, 0 ya da 1</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b4e98881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b4e98881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b4e988811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b4e98881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120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b4e988811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b4e988811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b4e988811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b4e988811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mesela siz bir kitap okurken kelime kelime okursunuz ve her yeni kelimeyi okuduğunuzda önceki kelimeyi silmezsiniz. kelimeleri anlayıp, yeni kelimeleri de ekleyip devam eder ve cümle anlama işlemini yaparsınız. RNN buna benzer;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a38a957b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a38a957b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79dfb3c9b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e79dfb3c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b4e98881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b4e98881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d62fe1b9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d62fe1b9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85de31f07_2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85de31f07_2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85de31f07_2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85de31f07_2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b4e98881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b4e98881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b4e98881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b4e98881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b4e98881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b4e98881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b9f1a28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b9f1a28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katmnalarda ağırlıklar bizim için neden önemli</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a38a957b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a38a957b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b4e988811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b4e988811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8f5f973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8f5f973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b4e98881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b4e98881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85de31f07_2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85de31f07_2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85de31f07_2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85de31f07_2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85de31f07_2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85de31f07_2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d62fe1b9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d62fe1b9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85de31f07_2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85de31f07_2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85de31f07_2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85de31f07_2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85de31f07_2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85de31f07_2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a44b9d7e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a44b9d7e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000"/>
              </a:spcBef>
              <a:spcAft>
                <a:spcPts val="0"/>
              </a:spcAft>
              <a:buClr>
                <a:schemeClr val="dk1"/>
              </a:buClr>
              <a:buSzPts val="1500"/>
              <a:buFont typeface="Century"/>
              <a:buChar char="●"/>
            </a:pPr>
            <a:r>
              <a:rPr lang="tr" sz="1500">
                <a:solidFill>
                  <a:schemeClr val="dk1"/>
                </a:solidFill>
                <a:latin typeface="Century"/>
                <a:ea typeface="Century"/>
                <a:cs typeface="Century"/>
                <a:sym typeface="Century"/>
              </a:rPr>
              <a:t>farklı en boy oranlarına sahip birden çok kutu kullanılmasıdır</a:t>
            </a:r>
            <a:endParaRPr sz="1500">
              <a:solidFill>
                <a:schemeClr val="dk1"/>
              </a:solidFill>
              <a:latin typeface="Century"/>
              <a:ea typeface="Century"/>
              <a:cs typeface="Century"/>
              <a:sym typeface="Century"/>
            </a:endParaRPr>
          </a:p>
          <a:p>
            <a:pPr indent="0" lvl="0" marL="0" rtl="0" algn="l">
              <a:spcBef>
                <a:spcPts val="120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d62fe1b9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d62fe1b9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85de31f07_2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85de31f07_2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85de31f07_2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85de31f07_2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85de31f07_2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85de31f07_2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b4e98881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eb4e988811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85de31f07_2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85de31f07_2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85de31f07_2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85de31f07_2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d3d27d7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d3d27d7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85de31f07_2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85de31f07_2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b4e98881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b4e98881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85de31f07_2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85de31f07_2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88656c6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88656c6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85de31f07_2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85de31f07_2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85de31f07_2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85de31f07_2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85de31f07_2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85de31f07_2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 name="Shape 53"/>
        <p:cNvGrpSpPr/>
        <p:nvPr/>
      </p:nvGrpSpPr>
      <p:grpSpPr>
        <a:xfrm>
          <a:off x="0" y="0"/>
          <a:ext cx="0" cy="0"/>
          <a:chOff x="0" y="0"/>
          <a:chExt cx="0" cy="0"/>
        </a:xfrm>
      </p:grpSpPr>
      <p:sp>
        <p:nvSpPr>
          <p:cNvPr id="54" name="Google Shape;54;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chemeClr val="dk1"/>
              </a:buClr>
              <a:buSzPts val="2100"/>
              <a:buChar char="●"/>
              <a:defRPr/>
            </a:lvl1pPr>
            <a:lvl2pPr indent="-342900" lvl="1" marL="914400" rtl="0" algn="l">
              <a:lnSpc>
                <a:spcPct val="100000"/>
              </a:lnSpc>
              <a:spcBef>
                <a:spcPts val="1200"/>
              </a:spcBef>
              <a:spcAft>
                <a:spcPts val="0"/>
              </a:spcAft>
              <a:buClr>
                <a:schemeClr val="dk1"/>
              </a:buClr>
              <a:buSzPts val="1800"/>
              <a:buChar char="○"/>
              <a:defRPr/>
            </a:lvl2pPr>
            <a:lvl3pPr indent="-323850" lvl="2" marL="1371600" rtl="0" algn="l">
              <a:lnSpc>
                <a:spcPct val="100000"/>
              </a:lnSpc>
              <a:spcBef>
                <a:spcPts val="1200"/>
              </a:spcBef>
              <a:spcAft>
                <a:spcPts val="0"/>
              </a:spcAft>
              <a:buClr>
                <a:schemeClr val="dk1"/>
              </a:buClr>
              <a:buSzPts val="1500"/>
              <a:buChar char="■"/>
              <a:defRPr/>
            </a:lvl3pPr>
            <a:lvl4pPr indent="-317500" lvl="3" marL="1828800" rtl="0" algn="l">
              <a:lnSpc>
                <a:spcPct val="100000"/>
              </a:lnSpc>
              <a:spcBef>
                <a:spcPts val="1200"/>
              </a:spcBef>
              <a:spcAft>
                <a:spcPts val="0"/>
              </a:spcAft>
              <a:buClr>
                <a:schemeClr val="dk1"/>
              </a:buClr>
              <a:buSzPts val="1400"/>
              <a:buChar char="●"/>
              <a:defRPr/>
            </a:lvl4pPr>
            <a:lvl5pPr indent="-317500" lvl="4" marL="2286000" rtl="0" algn="l">
              <a:lnSpc>
                <a:spcPct val="10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6" name="Google Shape;56;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8" name="Google Shape;58;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2" name="Google Shape;62;p1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3" name="Google Shape;63;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4" name="Google Shape;64;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5" name="Google Shape;65;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66" name="Google Shape;66;p14"/>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0" name="Google Shape;10;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pic>
        <p:nvPicPr>
          <p:cNvPr id="11" name="Google Shape;11;p1"/>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6.gif"/><Relationship Id="rId4" Type="http://schemas.openxmlformats.org/officeDocument/2006/relationships/image" Target="../media/image2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6.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drive.google.com/file/d/11T2J43lgyz0ykKADRrWBDFpoUgz-ZzfG/view" TargetMode="Externa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gif"/><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gif"/><Relationship Id="rId4"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4.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4.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7.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3.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6.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2.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sz="4800"/>
              <a:t>Introduction to Deep Learning</a:t>
            </a:r>
            <a:endParaRPr sz="4800"/>
          </a:p>
        </p:txBody>
      </p:sp>
      <p:sp>
        <p:nvSpPr>
          <p:cNvPr id="72" name="Google Shape;72;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tr"/>
              <a:t>Computer Vision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Image Processing</a:t>
            </a:r>
            <a:endParaRPr/>
          </a:p>
        </p:txBody>
      </p:sp>
      <p:sp>
        <p:nvSpPr>
          <p:cNvPr id="132" name="Google Shape;132;p24"/>
          <p:cNvSpPr txBox="1"/>
          <p:nvPr>
            <p:ph idx="1" type="body"/>
          </p:nvPr>
        </p:nvSpPr>
        <p:spPr>
          <a:xfrm>
            <a:off x="311700" y="1152475"/>
            <a:ext cx="30822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tr" sz="1500"/>
              <a:t>Image processing </a:t>
            </a:r>
            <a:r>
              <a:rPr lang="tr" sz="1500"/>
              <a:t>is considered a sub-topic of digital signal processing.</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Clr>
                <a:schemeClr val="dk1"/>
              </a:buClr>
              <a:buSzPts val="1100"/>
              <a:buFont typeface="Arial"/>
              <a:buNone/>
            </a:pPr>
            <a:r>
              <a:rPr lang="tr" sz="1500"/>
              <a:t>Sayısal görüntüler ikiden fazla boyutta tanımlanabildiğinden sayısal görüntü işleme çok boyutlu sistemler olarak modellenebilir.</a:t>
            </a:r>
            <a:endParaRPr sz="1500"/>
          </a:p>
          <a:p>
            <a:pPr indent="0" lvl="0" marL="0" rtl="0" algn="l">
              <a:spcBef>
                <a:spcPts val="0"/>
              </a:spcBef>
              <a:spcAft>
                <a:spcPts val="1200"/>
              </a:spcAft>
              <a:buNone/>
            </a:pPr>
            <a:r>
              <a:t/>
            </a:r>
            <a:endParaRPr/>
          </a:p>
        </p:txBody>
      </p:sp>
      <p:pic>
        <p:nvPicPr>
          <p:cNvPr id="133" name="Google Shape;133;p24"/>
          <p:cNvPicPr preferRelativeResize="0"/>
          <p:nvPr/>
        </p:nvPicPr>
        <p:blipFill>
          <a:blip r:embed="rId3">
            <a:alphaModFix/>
          </a:blip>
          <a:stretch>
            <a:fillRect/>
          </a:stretch>
        </p:blipFill>
        <p:spPr>
          <a:xfrm>
            <a:off x="3274975" y="1400800"/>
            <a:ext cx="5557325" cy="228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Noise in Signals</a:t>
            </a:r>
            <a:endParaRPr/>
          </a:p>
        </p:txBody>
      </p:sp>
      <p:sp>
        <p:nvSpPr>
          <p:cNvPr id="139" name="Google Shape;139;p25"/>
          <p:cNvSpPr txBox="1"/>
          <p:nvPr>
            <p:ph idx="1" type="body"/>
          </p:nvPr>
        </p:nvSpPr>
        <p:spPr>
          <a:xfrm>
            <a:off x="363000" y="1174450"/>
            <a:ext cx="4194300" cy="34164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tr" sz="1500"/>
              <a:t>In signal processing, </a:t>
            </a:r>
            <a:r>
              <a:rPr b="1" lang="tr" sz="1500"/>
              <a:t>noise</a:t>
            </a:r>
            <a:r>
              <a:rPr lang="tr" sz="1500"/>
              <a:t> occurs as a result of </a:t>
            </a:r>
            <a:r>
              <a:rPr lang="tr" sz="1500">
                <a:highlight>
                  <a:srgbClr val="CFE2F3"/>
                </a:highlight>
              </a:rPr>
              <a:t>undesirable changes</a:t>
            </a:r>
            <a:r>
              <a:rPr lang="tr" sz="1500"/>
              <a:t> that a signal may undergo during processes such as capture, storage, and transmission.</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lang="tr" sz="1500"/>
              <a:t>There are many types of noise. To reduce these noises, special filters can be applied to the noise type.</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lang="tr" sz="1500"/>
              <a:t>Gaussian noise, which is one of the noise types in the image; at the pixel level, the image is characterized by the Gaussian distribution function and noise is formed.</a:t>
            </a:r>
            <a:endParaRPr sz="1500"/>
          </a:p>
        </p:txBody>
      </p:sp>
      <p:pic>
        <p:nvPicPr>
          <p:cNvPr id="140" name="Google Shape;140;p25"/>
          <p:cNvPicPr preferRelativeResize="0"/>
          <p:nvPr/>
        </p:nvPicPr>
        <p:blipFill>
          <a:blip r:embed="rId3">
            <a:alphaModFix/>
          </a:blip>
          <a:stretch>
            <a:fillRect/>
          </a:stretch>
        </p:blipFill>
        <p:spPr>
          <a:xfrm>
            <a:off x="4852125" y="1130220"/>
            <a:ext cx="3762201" cy="35048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Computer Vision Usage Areas</a:t>
            </a:r>
            <a:endParaRPr/>
          </a:p>
        </p:txBody>
      </p:sp>
      <p:sp>
        <p:nvSpPr>
          <p:cNvPr id="146" name="Google Shape;146;p26"/>
          <p:cNvSpPr txBox="1"/>
          <p:nvPr>
            <p:ph idx="1" type="body"/>
          </p:nvPr>
        </p:nvSpPr>
        <p:spPr>
          <a:xfrm>
            <a:off x="311700" y="1152475"/>
            <a:ext cx="48528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tr" sz="1500"/>
              <a:t>Autonomous Driving</a:t>
            </a:r>
            <a:endParaRPr sz="1500"/>
          </a:p>
          <a:p>
            <a:pPr indent="-323850" lvl="0" marL="457200" rtl="0" algn="l">
              <a:spcBef>
                <a:spcPts val="0"/>
              </a:spcBef>
              <a:spcAft>
                <a:spcPts val="0"/>
              </a:spcAft>
              <a:buSzPts val="1500"/>
              <a:buFont typeface="Century"/>
              <a:buChar char="●"/>
            </a:pPr>
            <a:r>
              <a:rPr lang="tr" sz="1500"/>
              <a:t>Social Network Filtering</a:t>
            </a:r>
            <a:endParaRPr sz="1500"/>
          </a:p>
          <a:p>
            <a:pPr indent="-323850" lvl="0" marL="457200" rtl="0" algn="l">
              <a:spcBef>
                <a:spcPts val="0"/>
              </a:spcBef>
              <a:spcAft>
                <a:spcPts val="0"/>
              </a:spcAft>
              <a:buSzPts val="1500"/>
              <a:buFont typeface="Century"/>
              <a:buChar char="●"/>
            </a:pPr>
            <a:r>
              <a:rPr lang="tr" sz="1500"/>
              <a:t>Camera and Filters</a:t>
            </a:r>
            <a:endParaRPr sz="1500"/>
          </a:p>
          <a:p>
            <a:pPr indent="-323850" lvl="0" marL="457200" rtl="0" algn="l">
              <a:spcBef>
                <a:spcPts val="0"/>
              </a:spcBef>
              <a:spcAft>
                <a:spcPts val="0"/>
              </a:spcAft>
              <a:buSzPts val="1500"/>
              <a:buFont typeface="Century"/>
              <a:buChar char="●"/>
            </a:pPr>
            <a:r>
              <a:rPr lang="tr" sz="1500"/>
              <a:t>Bioinformatics</a:t>
            </a:r>
            <a:endParaRPr sz="1500"/>
          </a:p>
          <a:p>
            <a:pPr indent="-323850" lvl="0" marL="457200" rtl="0" algn="l">
              <a:spcBef>
                <a:spcPts val="0"/>
              </a:spcBef>
              <a:spcAft>
                <a:spcPts val="0"/>
              </a:spcAft>
              <a:buSzPts val="1500"/>
              <a:buFont typeface="Century"/>
              <a:buChar char="●"/>
            </a:pPr>
            <a:r>
              <a:rPr lang="tr" sz="1500"/>
              <a:t>Advertising</a:t>
            </a:r>
            <a:endParaRPr sz="1500"/>
          </a:p>
          <a:p>
            <a:pPr indent="-323850" lvl="0" marL="457200" rtl="0" algn="l">
              <a:spcBef>
                <a:spcPts val="0"/>
              </a:spcBef>
              <a:spcAft>
                <a:spcPts val="0"/>
              </a:spcAft>
              <a:buSzPts val="1500"/>
              <a:buFont typeface="Century"/>
              <a:buChar char="●"/>
            </a:pPr>
            <a:r>
              <a:rPr lang="tr" sz="1500"/>
              <a:t>Image Processing</a:t>
            </a:r>
            <a:endParaRPr sz="1500"/>
          </a:p>
          <a:p>
            <a:pPr indent="-323850" lvl="0" marL="457200" rtl="0" algn="l">
              <a:spcBef>
                <a:spcPts val="0"/>
              </a:spcBef>
              <a:spcAft>
                <a:spcPts val="0"/>
              </a:spcAft>
              <a:buSzPts val="1500"/>
              <a:buFont typeface="Century"/>
              <a:buChar char="●"/>
            </a:pPr>
            <a:r>
              <a:rPr lang="tr" sz="1500"/>
              <a:t>Health Service</a:t>
            </a:r>
            <a:endParaRPr sz="1500"/>
          </a:p>
          <a:p>
            <a:pPr indent="-323850" lvl="0" marL="457200" rtl="0" algn="l">
              <a:spcBef>
                <a:spcPts val="0"/>
              </a:spcBef>
              <a:spcAft>
                <a:spcPts val="0"/>
              </a:spcAft>
              <a:buSzPts val="1500"/>
              <a:buFont typeface="Century"/>
              <a:buChar char="●"/>
            </a:pPr>
            <a:r>
              <a:rPr lang="tr" sz="1500"/>
              <a:t>Real-time Sports Tracking</a:t>
            </a:r>
            <a:endParaRPr sz="1500"/>
          </a:p>
          <a:p>
            <a:pPr indent="-323850" lvl="0" marL="457200" rtl="0" algn="l">
              <a:spcBef>
                <a:spcPts val="0"/>
              </a:spcBef>
              <a:spcAft>
                <a:spcPts val="0"/>
              </a:spcAft>
              <a:buSzPts val="1500"/>
              <a:buFont typeface="Century"/>
              <a:buChar char="●"/>
            </a:pPr>
            <a:r>
              <a:rPr lang="tr" sz="1500"/>
              <a:t>Agriculture</a:t>
            </a:r>
            <a:endParaRPr sz="1500"/>
          </a:p>
          <a:p>
            <a:pPr indent="-323850" lvl="0" marL="457200" rtl="0" algn="l">
              <a:spcBef>
                <a:spcPts val="0"/>
              </a:spcBef>
              <a:spcAft>
                <a:spcPts val="0"/>
              </a:spcAft>
              <a:buSzPts val="1500"/>
              <a:buFont typeface="Century"/>
              <a:buChar char="●"/>
            </a:pPr>
            <a:r>
              <a:rPr lang="tr" sz="1500"/>
              <a:t>Education</a:t>
            </a:r>
            <a:endParaRPr sz="1500"/>
          </a:p>
          <a:p>
            <a:pPr indent="0" lvl="0" marL="0" rtl="0" algn="l">
              <a:spcBef>
                <a:spcPts val="0"/>
              </a:spcBef>
              <a:spcAft>
                <a:spcPts val="1200"/>
              </a:spcAft>
              <a:buNone/>
            </a:pPr>
            <a:r>
              <a:t/>
            </a:r>
            <a:endParaRPr sz="1500"/>
          </a:p>
        </p:txBody>
      </p:sp>
      <p:pic>
        <p:nvPicPr>
          <p:cNvPr id="147" name="Google Shape;147;p26"/>
          <p:cNvPicPr preferRelativeResize="0"/>
          <p:nvPr/>
        </p:nvPicPr>
        <p:blipFill>
          <a:blip r:embed="rId3">
            <a:alphaModFix/>
          </a:blip>
          <a:stretch>
            <a:fillRect/>
          </a:stretch>
        </p:blipFill>
        <p:spPr>
          <a:xfrm>
            <a:off x="5725077" y="929525"/>
            <a:ext cx="3107226" cy="1747804"/>
          </a:xfrm>
          <a:prstGeom prst="rect">
            <a:avLst/>
          </a:prstGeom>
          <a:noFill/>
          <a:ln>
            <a:noFill/>
          </a:ln>
        </p:spPr>
      </p:pic>
      <p:pic>
        <p:nvPicPr>
          <p:cNvPr id="148" name="Google Shape;148;p26"/>
          <p:cNvPicPr preferRelativeResize="0"/>
          <p:nvPr/>
        </p:nvPicPr>
        <p:blipFill>
          <a:blip r:embed="rId4">
            <a:alphaModFix/>
          </a:blip>
          <a:stretch>
            <a:fillRect/>
          </a:stretch>
        </p:blipFill>
        <p:spPr>
          <a:xfrm>
            <a:off x="5725075" y="2707000"/>
            <a:ext cx="3107218" cy="175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1000"/>
                                        <p:tgtEl>
                                          <p:spTgt spid="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1000"/>
                                        <p:tgtEl>
                                          <p:spTgt spid="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Effect filter="fade" transition="in">
                                      <p:cBhvr>
                                        <p:cTn dur="1000"/>
                                        <p:tgtEl>
                                          <p:spTgt spid="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animEffect filter="fade" transition="in">
                                      <p:cBhvr>
                                        <p:cTn dur="1000"/>
                                        <p:tgtEl>
                                          <p:spTgt spid="1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4" st="4"/>
                                            </p:txEl>
                                          </p:spTgt>
                                        </p:tgtEl>
                                        <p:attrNameLst>
                                          <p:attrName>style.visibility</p:attrName>
                                        </p:attrNameLst>
                                      </p:cBhvr>
                                      <p:to>
                                        <p:strVal val="visible"/>
                                      </p:to>
                                    </p:set>
                                    <p:animEffect filter="fade" transition="in">
                                      <p:cBhvr>
                                        <p:cTn dur="1000"/>
                                        <p:tgtEl>
                                          <p:spTgt spid="1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5" st="5"/>
                                            </p:txEl>
                                          </p:spTgt>
                                        </p:tgtEl>
                                        <p:attrNameLst>
                                          <p:attrName>style.visibility</p:attrName>
                                        </p:attrNameLst>
                                      </p:cBhvr>
                                      <p:to>
                                        <p:strVal val="visible"/>
                                      </p:to>
                                    </p:set>
                                    <p:animEffect filter="fade" transition="in">
                                      <p:cBhvr>
                                        <p:cTn dur="1000"/>
                                        <p:tgtEl>
                                          <p:spTgt spid="1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6" st="6"/>
                                            </p:txEl>
                                          </p:spTgt>
                                        </p:tgtEl>
                                        <p:attrNameLst>
                                          <p:attrName>style.visibility</p:attrName>
                                        </p:attrNameLst>
                                      </p:cBhvr>
                                      <p:to>
                                        <p:strVal val="visible"/>
                                      </p:to>
                                    </p:set>
                                    <p:animEffect filter="fade" transition="in">
                                      <p:cBhvr>
                                        <p:cTn dur="1000"/>
                                        <p:tgtEl>
                                          <p:spTgt spid="14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7" st="7"/>
                                            </p:txEl>
                                          </p:spTgt>
                                        </p:tgtEl>
                                        <p:attrNameLst>
                                          <p:attrName>style.visibility</p:attrName>
                                        </p:attrNameLst>
                                      </p:cBhvr>
                                      <p:to>
                                        <p:strVal val="visible"/>
                                      </p:to>
                                    </p:set>
                                    <p:animEffect filter="fade" transition="in">
                                      <p:cBhvr>
                                        <p:cTn dur="1000"/>
                                        <p:tgtEl>
                                          <p:spTgt spid="14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8" st="8"/>
                                            </p:txEl>
                                          </p:spTgt>
                                        </p:tgtEl>
                                        <p:attrNameLst>
                                          <p:attrName>style.visibility</p:attrName>
                                        </p:attrNameLst>
                                      </p:cBhvr>
                                      <p:to>
                                        <p:strVal val="visible"/>
                                      </p:to>
                                    </p:set>
                                    <p:animEffect filter="fade" transition="in">
                                      <p:cBhvr>
                                        <p:cTn dur="1000"/>
                                        <p:tgtEl>
                                          <p:spTgt spid="14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9" st="9"/>
                                            </p:txEl>
                                          </p:spTgt>
                                        </p:tgtEl>
                                        <p:attrNameLst>
                                          <p:attrName>style.visibility</p:attrName>
                                        </p:attrNameLst>
                                      </p:cBhvr>
                                      <p:to>
                                        <p:strVal val="visible"/>
                                      </p:to>
                                    </p:set>
                                    <p:animEffect filter="fade" transition="in">
                                      <p:cBhvr>
                                        <p:cTn dur="1000"/>
                                        <p:tgtEl>
                                          <p:spTgt spid="14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0" st="10"/>
                                            </p:txEl>
                                          </p:spTgt>
                                        </p:tgtEl>
                                        <p:attrNameLst>
                                          <p:attrName>style.visibility</p:attrName>
                                        </p:attrNameLst>
                                      </p:cBhvr>
                                      <p:to>
                                        <p:strVal val="visible"/>
                                      </p:to>
                                    </p:set>
                                    <p:animEffect filter="fade" transition="in">
                                      <p:cBhvr>
                                        <p:cTn dur="1000"/>
                                        <p:tgtEl>
                                          <p:spTgt spid="146">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Feature Extraction</a:t>
            </a:r>
            <a:endParaRPr/>
          </a:p>
        </p:txBody>
      </p:sp>
      <p:sp>
        <p:nvSpPr>
          <p:cNvPr id="154" name="Google Shape;154;p27"/>
          <p:cNvSpPr txBox="1"/>
          <p:nvPr>
            <p:ph idx="1" type="body"/>
          </p:nvPr>
        </p:nvSpPr>
        <p:spPr>
          <a:xfrm>
            <a:off x="311700" y="1152475"/>
            <a:ext cx="33651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sz="1500"/>
              <a:t>Feature extraction </a:t>
            </a:r>
            <a:r>
              <a:rPr lang="tr" sz="1500"/>
              <a:t>works around the idea of extracting useful features that clearly identify objects in an image.</a:t>
            </a:r>
            <a:endParaRPr sz="1500"/>
          </a:p>
          <a:p>
            <a:pPr indent="0" lvl="0" marL="0" rtl="0" algn="l">
              <a:spcBef>
                <a:spcPts val="1200"/>
              </a:spcBef>
              <a:spcAft>
                <a:spcPts val="1200"/>
              </a:spcAft>
              <a:buNone/>
            </a:pPr>
            <a:r>
              <a:rPr lang="tr" sz="1500"/>
              <a:t>It involves reducing the </a:t>
            </a:r>
            <a:r>
              <a:rPr lang="tr" sz="1500">
                <a:highlight>
                  <a:srgbClr val="CFE2F3"/>
                </a:highlight>
              </a:rPr>
              <a:t>number of resources </a:t>
            </a:r>
            <a:r>
              <a:rPr lang="tr" sz="1500"/>
              <a:t>required to describe a large dataset, it is </a:t>
            </a:r>
            <a:r>
              <a:rPr lang="tr" sz="1500">
                <a:highlight>
                  <a:srgbClr val="CFE2F3"/>
                </a:highlight>
              </a:rPr>
              <a:t>dimension reduction.</a:t>
            </a:r>
            <a:endParaRPr sz="1500">
              <a:highlight>
                <a:srgbClr val="CFE2F3"/>
              </a:highlight>
            </a:endParaRPr>
          </a:p>
        </p:txBody>
      </p:sp>
      <p:pic>
        <p:nvPicPr>
          <p:cNvPr id="155" name="Google Shape;155;p27"/>
          <p:cNvPicPr preferRelativeResize="0"/>
          <p:nvPr/>
        </p:nvPicPr>
        <p:blipFill rotWithShape="1">
          <a:blip r:embed="rId3">
            <a:alphaModFix/>
          </a:blip>
          <a:srcRect b="19504" l="0" r="0" t="0"/>
          <a:stretch/>
        </p:blipFill>
        <p:spPr>
          <a:xfrm>
            <a:off x="4142775" y="1585125"/>
            <a:ext cx="4689526" cy="2172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Feature Extraction</a:t>
            </a:r>
            <a:endParaRPr/>
          </a:p>
          <a:p>
            <a:pPr indent="0" lvl="0" marL="0" rtl="0" algn="l">
              <a:spcBef>
                <a:spcPts val="0"/>
              </a:spcBef>
              <a:spcAft>
                <a:spcPts val="0"/>
              </a:spcAft>
              <a:buNone/>
            </a:pPr>
            <a:r>
              <a:t/>
            </a:r>
            <a:endParaRPr/>
          </a:p>
        </p:txBody>
      </p:sp>
      <p:sp>
        <p:nvSpPr>
          <p:cNvPr id="161" name="Google Shape;161;p28"/>
          <p:cNvSpPr txBox="1"/>
          <p:nvPr>
            <p:ph idx="1" type="body"/>
          </p:nvPr>
        </p:nvSpPr>
        <p:spPr>
          <a:xfrm>
            <a:off x="311700" y="1152475"/>
            <a:ext cx="40626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tr"/>
              <a:t>Why we use Feature Extraction</a:t>
            </a:r>
            <a:endParaRPr b="1"/>
          </a:p>
          <a:p>
            <a:pPr indent="-323850" lvl="0" marL="457200" rtl="0" algn="l">
              <a:lnSpc>
                <a:spcPct val="105000"/>
              </a:lnSpc>
              <a:spcBef>
                <a:spcPts val="1200"/>
              </a:spcBef>
              <a:spcAft>
                <a:spcPts val="0"/>
              </a:spcAft>
              <a:buSzPts val="1500"/>
              <a:buChar char="●"/>
            </a:pPr>
            <a:r>
              <a:rPr lang="tr" sz="1500"/>
              <a:t>Performing analysis with a large number of variables often requires large amounts of memory and computational power</a:t>
            </a:r>
            <a:endParaRPr sz="1500"/>
          </a:p>
          <a:p>
            <a:pPr indent="-323850" lvl="0" marL="457200" rtl="0" algn="l">
              <a:lnSpc>
                <a:spcPct val="105000"/>
              </a:lnSpc>
              <a:spcBef>
                <a:spcPts val="1200"/>
              </a:spcBef>
              <a:spcAft>
                <a:spcPts val="0"/>
              </a:spcAft>
              <a:buSzPts val="1500"/>
              <a:buChar char="●"/>
            </a:pPr>
            <a:r>
              <a:rPr lang="tr" sz="1500"/>
              <a:t>Too many features can increase the complexity of our model, leading to an overfit.</a:t>
            </a:r>
            <a:endParaRPr sz="1500"/>
          </a:p>
          <a:p>
            <a:pPr indent="0" lvl="0" marL="0" rtl="0" algn="l">
              <a:lnSpc>
                <a:spcPct val="105000"/>
              </a:lnSpc>
              <a:spcBef>
                <a:spcPts val="1200"/>
              </a:spcBef>
              <a:spcAft>
                <a:spcPts val="1200"/>
              </a:spcAft>
              <a:buNone/>
            </a:pPr>
            <a:r>
              <a:rPr lang="tr" sz="1500"/>
              <a:t>Feature extraction; It defines the data with sufficient accuracy and uses different types of filters to transform it with the image to overcome these problems.</a:t>
            </a:r>
            <a:endParaRPr sz="1500"/>
          </a:p>
        </p:txBody>
      </p:sp>
      <p:pic>
        <p:nvPicPr>
          <p:cNvPr id="162" name="Google Shape;162;p28"/>
          <p:cNvPicPr preferRelativeResize="0"/>
          <p:nvPr/>
        </p:nvPicPr>
        <p:blipFill rotWithShape="1">
          <a:blip r:embed="rId3">
            <a:alphaModFix/>
          </a:blip>
          <a:srcRect b="0" l="0" r="0" t="0"/>
          <a:stretch/>
        </p:blipFill>
        <p:spPr>
          <a:xfrm>
            <a:off x="4485600" y="1794075"/>
            <a:ext cx="4346701" cy="15868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1000"/>
                                        <p:tgtEl>
                                          <p:spTgt spid="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Effect filter="fade" transition="in">
                                      <p:cBhvr>
                                        <p:cTn dur="1000"/>
                                        <p:tgtEl>
                                          <p:spTgt spid="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Effect filter="fade" transition="in">
                                      <p:cBhvr>
                                        <p:cTn dur="1000"/>
                                        <p:tgtEl>
                                          <p:spTgt spid="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Effect filter="fade" transition="in">
                                      <p:cBhvr>
                                        <p:cTn dur="1000"/>
                                        <p:tgtEl>
                                          <p:spTgt spid="16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4 Major Morphologies in Feature Extraction</a:t>
            </a:r>
            <a:endParaRPr sz="2500"/>
          </a:p>
        </p:txBody>
      </p:sp>
      <p:sp>
        <p:nvSpPr>
          <p:cNvPr id="168" name="Google Shape;168;p29"/>
          <p:cNvSpPr txBox="1"/>
          <p:nvPr>
            <p:ph idx="1" type="body"/>
          </p:nvPr>
        </p:nvSpPr>
        <p:spPr>
          <a:xfrm>
            <a:off x="311700" y="1152475"/>
            <a:ext cx="6087600" cy="3416400"/>
          </a:xfrm>
          <a:prstGeom prst="rect">
            <a:avLst/>
          </a:prstGeom>
        </p:spPr>
        <p:txBody>
          <a:bodyPr anchorCtr="0" anchor="t" bIns="91425" lIns="91425" spcFirstLastPara="1" rIns="91425" wrap="square" tIns="91425">
            <a:normAutofit/>
          </a:bodyPr>
          <a:lstStyle/>
          <a:p>
            <a:pPr indent="-260350" lvl="0" marL="342900" rtl="0" algn="l">
              <a:spcBef>
                <a:spcPts val="1000"/>
              </a:spcBef>
              <a:spcAft>
                <a:spcPts val="0"/>
              </a:spcAft>
              <a:buSzPts val="1500"/>
              <a:buChar char="●"/>
            </a:pPr>
            <a:r>
              <a:rPr b="1" lang="tr" sz="1500"/>
              <a:t>Global Features: </a:t>
            </a:r>
            <a:r>
              <a:rPr lang="tr" sz="1500"/>
              <a:t>The entire image is analyzed as a single feature and a single feature vector is extracted from the feature extractor.</a:t>
            </a:r>
            <a:endParaRPr sz="1500"/>
          </a:p>
          <a:p>
            <a:pPr indent="-260350" lvl="0" marL="342900" rtl="0" algn="l">
              <a:spcBef>
                <a:spcPts val="1200"/>
              </a:spcBef>
              <a:spcAft>
                <a:spcPts val="0"/>
              </a:spcAft>
              <a:buSzPts val="1500"/>
              <a:buChar char="●"/>
            </a:pPr>
            <a:r>
              <a:rPr b="1" lang="tr" sz="1500"/>
              <a:t>Grid or Block Based Features:</a:t>
            </a:r>
            <a:r>
              <a:rPr lang="tr" sz="1500"/>
              <a:t> The image is divided into different blocks and features are extracted from each of the different blocks</a:t>
            </a:r>
            <a:endParaRPr sz="1500"/>
          </a:p>
          <a:p>
            <a:pPr indent="-260350" lvl="0" marL="342900" rtl="0" algn="l">
              <a:spcBef>
                <a:spcPts val="1000"/>
              </a:spcBef>
              <a:spcAft>
                <a:spcPts val="0"/>
              </a:spcAft>
              <a:buSzPts val="1500"/>
              <a:buChar char="●"/>
            </a:pPr>
            <a:r>
              <a:rPr b="1" lang="tr" sz="1500"/>
              <a:t>Region Base Features: </a:t>
            </a:r>
            <a:r>
              <a:rPr lang="tr" sz="1500"/>
              <a:t>The image is divided into different regions and a feature is extracted from each of these regions.</a:t>
            </a:r>
            <a:endParaRPr sz="1500"/>
          </a:p>
          <a:p>
            <a:pPr indent="-260350" lvl="0" marL="342900" rtl="0" algn="l">
              <a:spcBef>
                <a:spcPts val="1000"/>
              </a:spcBef>
              <a:spcAft>
                <a:spcPts val="0"/>
              </a:spcAft>
              <a:buSzPts val="1500"/>
              <a:buChar char="●"/>
            </a:pPr>
            <a:r>
              <a:rPr b="1" lang="tr" sz="1500"/>
              <a:t>Local Features: </a:t>
            </a:r>
            <a:r>
              <a:rPr lang="tr" sz="1500"/>
              <a:t>Multiple points of interest are detected in the image and the pixels adjacent to the points of interest are analyzed to extract features</a:t>
            </a:r>
            <a:endParaRPr sz="1600"/>
          </a:p>
        </p:txBody>
      </p:sp>
      <p:pic>
        <p:nvPicPr>
          <p:cNvPr id="169" name="Google Shape;169;p29"/>
          <p:cNvPicPr preferRelativeResize="0"/>
          <p:nvPr/>
        </p:nvPicPr>
        <p:blipFill rotWithShape="1">
          <a:blip r:embed="rId3">
            <a:alphaModFix/>
          </a:blip>
          <a:srcRect b="20630" l="0" r="75227" t="29370"/>
          <a:stretch/>
        </p:blipFill>
        <p:spPr>
          <a:xfrm>
            <a:off x="6828858" y="1017725"/>
            <a:ext cx="1742492" cy="1143000"/>
          </a:xfrm>
          <a:prstGeom prst="rect">
            <a:avLst/>
          </a:prstGeom>
          <a:noFill/>
          <a:ln>
            <a:noFill/>
          </a:ln>
        </p:spPr>
      </p:pic>
      <p:pic>
        <p:nvPicPr>
          <p:cNvPr id="170" name="Google Shape;170;p29"/>
          <p:cNvPicPr preferRelativeResize="0"/>
          <p:nvPr/>
        </p:nvPicPr>
        <p:blipFill rotWithShape="1">
          <a:blip r:embed="rId3">
            <a:alphaModFix/>
          </a:blip>
          <a:srcRect b="23074" l="36293" r="42227" t="30768"/>
          <a:stretch/>
        </p:blipFill>
        <p:spPr>
          <a:xfrm>
            <a:off x="7231408" y="2101736"/>
            <a:ext cx="937410" cy="654684"/>
          </a:xfrm>
          <a:prstGeom prst="rect">
            <a:avLst/>
          </a:prstGeom>
          <a:noFill/>
          <a:ln>
            <a:noFill/>
          </a:ln>
        </p:spPr>
      </p:pic>
      <p:pic>
        <p:nvPicPr>
          <p:cNvPr id="171" name="Google Shape;171;p29"/>
          <p:cNvPicPr preferRelativeResize="0"/>
          <p:nvPr/>
        </p:nvPicPr>
        <p:blipFill rotWithShape="1">
          <a:blip r:embed="rId3">
            <a:alphaModFix/>
          </a:blip>
          <a:srcRect b="0" l="71113" r="0" t="0"/>
          <a:stretch/>
        </p:blipFill>
        <p:spPr>
          <a:xfrm>
            <a:off x="6987450" y="2949555"/>
            <a:ext cx="1425320" cy="1603631"/>
          </a:xfrm>
          <a:prstGeom prst="rect">
            <a:avLst/>
          </a:prstGeom>
          <a:noFill/>
          <a:ln>
            <a:noFill/>
          </a:ln>
        </p:spPr>
      </p:pic>
      <p:cxnSp>
        <p:nvCxnSpPr>
          <p:cNvPr id="172" name="Google Shape;172;p29"/>
          <p:cNvCxnSpPr>
            <a:endCxn id="170" idx="0"/>
          </p:cNvCxnSpPr>
          <p:nvPr/>
        </p:nvCxnSpPr>
        <p:spPr>
          <a:xfrm flipH="1">
            <a:off x="7700113" y="1923836"/>
            <a:ext cx="12600" cy="177900"/>
          </a:xfrm>
          <a:prstGeom prst="straightConnector1">
            <a:avLst/>
          </a:prstGeom>
          <a:noFill/>
          <a:ln cap="flat" cmpd="sng" w="9525">
            <a:solidFill>
              <a:schemeClr val="dk2"/>
            </a:solidFill>
            <a:prstDash val="solid"/>
            <a:round/>
            <a:headEnd len="sm" w="sm" type="none"/>
            <a:tailEnd len="med" w="med" type="triangle"/>
          </a:ln>
        </p:spPr>
      </p:cxnSp>
      <p:cxnSp>
        <p:nvCxnSpPr>
          <p:cNvPr id="173" name="Google Shape;173;p29"/>
          <p:cNvCxnSpPr>
            <a:stCxn id="170" idx="2"/>
            <a:endCxn id="171" idx="0"/>
          </p:cNvCxnSpPr>
          <p:nvPr/>
        </p:nvCxnSpPr>
        <p:spPr>
          <a:xfrm>
            <a:off x="7700113" y="2756420"/>
            <a:ext cx="0" cy="1932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400"/>
              <a:buFont typeface="Arial"/>
              <a:buNone/>
            </a:pPr>
            <a:r>
              <a:rPr lang="tr" sz="2500"/>
              <a:t>Alfred Haar and Haarcascade Features</a:t>
            </a:r>
            <a:endParaRPr sz="2500"/>
          </a:p>
        </p:txBody>
      </p:sp>
      <p:sp>
        <p:nvSpPr>
          <p:cNvPr id="179" name="Google Shape;179;p30"/>
          <p:cNvSpPr txBox="1"/>
          <p:nvPr>
            <p:ph idx="1" type="body"/>
          </p:nvPr>
        </p:nvSpPr>
        <p:spPr>
          <a:xfrm>
            <a:off x="311700" y="1152475"/>
            <a:ext cx="438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Clr>
                <a:schemeClr val="dk1"/>
              </a:buClr>
              <a:buSzPts val="2100"/>
              <a:buFont typeface="Arial"/>
              <a:buNone/>
            </a:pPr>
            <a:r>
              <a:rPr lang="tr" sz="1500"/>
              <a:t>Haar-like Features: </a:t>
            </a:r>
            <a:endParaRPr sz="1500"/>
          </a:p>
          <a:p>
            <a:pPr indent="-323850" lvl="0" marL="457200" rtl="0" algn="l">
              <a:lnSpc>
                <a:spcPct val="100000"/>
              </a:lnSpc>
              <a:spcBef>
                <a:spcPts val="1000"/>
              </a:spcBef>
              <a:spcAft>
                <a:spcPts val="0"/>
              </a:spcAft>
              <a:buSzPts val="1500"/>
              <a:buChar char="●"/>
            </a:pPr>
            <a:r>
              <a:rPr b="1" lang="tr" sz="1500"/>
              <a:t>Edge Properties; </a:t>
            </a:r>
            <a:r>
              <a:rPr lang="tr" sz="1500"/>
              <a:t>If a certain area on the image consists of dark areas and a certain area consists of light colors, it indicates an edge feature.</a:t>
            </a:r>
            <a:endParaRPr sz="1500"/>
          </a:p>
          <a:p>
            <a:pPr indent="-323850" lvl="0" marL="457200" rtl="0" algn="l">
              <a:lnSpc>
                <a:spcPct val="100000"/>
              </a:lnSpc>
              <a:spcBef>
                <a:spcPts val="1000"/>
              </a:spcBef>
              <a:spcAft>
                <a:spcPts val="0"/>
              </a:spcAft>
              <a:buSzPts val="1500"/>
              <a:buChar char="●"/>
            </a:pPr>
            <a:r>
              <a:rPr b="1" lang="tr" sz="1500"/>
              <a:t>Line Properties;</a:t>
            </a:r>
            <a:r>
              <a:rPr lang="tr" sz="1500"/>
              <a:t> </a:t>
            </a:r>
            <a:r>
              <a:rPr lang="tr" sz="1500">
                <a:solidFill>
                  <a:srgbClr val="292929"/>
                </a:solidFill>
                <a:highlight>
                  <a:srgbClr val="FFFFFF"/>
                </a:highlight>
              </a:rPr>
              <a:t>If the image consists of light, dark and light colors, respectively, it has a line feature.</a:t>
            </a:r>
            <a:endParaRPr sz="1500"/>
          </a:p>
          <a:p>
            <a:pPr indent="-323850" lvl="0" marL="457200" rtl="0" algn="l">
              <a:lnSpc>
                <a:spcPct val="100000"/>
              </a:lnSpc>
              <a:spcBef>
                <a:spcPts val="1000"/>
              </a:spcBef>
              <a:spcAft>
                <a:spcPts val="0"/>
              </a:spcAft>
              <a:buSzPts val="1500"/>
              <a:buChar char="●"/>
            </a:pPr>
            <a:r>
              <a:rPr b="1" lang="tr" sz="1500"/>
              <a:t>Four Square Properties;</a:t>
            </a:r>
            <a:r>
              <a:rPr lang="tr" sz="1500"/>
              <a:t> </a:t>
            </a:r>
            <a:r>
              <a:rPr lang="tr" sz="1500">
                <a:solidFill>
                  <a:srgbClr val="292929"/>
                </a:solidFill>
                <a:highlight>
                  <a:srgbClr val="FFFFFF"/>
                </a:highlight>
              </a:rPr>
              <a:t>If dark and light tones are diagonally in a square shape, it indicates four square features.</a:t>
            </a:r>
            <a:endParaRPr sz="1600"/>
          </a:p>
          <a:p>
            <a:pPr indent="0" lvl="0" marL="0" rtl="0" algn="l">
              <a:spcBef>
                <a:spcPts val="0"/>
              </a:spcBef>
              <a:spcAft>
                <a:spcPts val="1200"/>
              </a:spcAft>
              <a:buNone/>
            </a:pPr>
            <a:r>
              <a:t/>
            </a:r>
            <a:endParaRPr sz="1500"/>
          </a:p>
        </p:txBody>
      </p:sp>
      <p:pic>
        <p:nvPicPr>
          <p:cNvPr id="180" name="Google Shape;180;p30"/>
          <p:cNvPicPr preferRelativeResize="0"/>
          <p:nvPr/>
        </p:nvPicPr>
        <p:blipFill rotWithShape="1">
          <a:blip r:embed="rId3">
            <a:alphaModFix/>
          </a:blip>
          <a:srcRect b="0" l="0" r="0" t="0"/>
          <a:stretch/>
        </p:blipFill>
        <p:spPr>
          <a:xfrm>
            <a:off x="7031917" y="1502648"/>
            <a:ext cx="1800382" cy="2369323"/>
          </a:xfrm>
          <a:prstGeom prst="rect">
            <a:avLst/>
          </a:prstGeom>
          <a:noFill/>
          <a:ln>
            <a:noFill/>
          </a:ln>
        </p:spPr>
      </p:pic>
      <p:pic>
        <p:nvPicPr>
          <p:cNvPr id="181" name="Google Shape;181;p30"/>
          <p:cNvPicPr preferRelativeResize="0"/>
          <p:nvPr/>
        </p:nvPicPr>
        <p:blipFill rotWithShape="1">
          <a:blip r:embed="rId4">
            <a:alphaModFix/>
          </a:blip>
          <a:srcRect b="0" l="0" r="0" t="0"/>
          <a:stretch/>
        </p:blipFill>
        <p:spPr>
          <a:xfrm>
            <a:off x="4964091" y="2956369"/>
            <a:ext cx="2004215" cy="1192581"/>
          </a:xfrm>
          <a:prstGeom prst="rect">
            <a:avLst/>
          </a:prstGeom>
          <a:noFill/>
          <a:ln>
            <a:noFill/>
          </a:ln>
        </p:spPr>
      </p:pic>
      <p:pic>
        <p:nvPicPr>
          <p:cNvPr id="182" name="Google Shape;182;p30"/>
          <p:cNvPicPr preferRelativeResize="0"/>
          <p:nvPr/>
        </p:nvPicPr>
        <p:blipFill rotWithShape="1">
          <a:blip r:embed="rId5">
            <a:alphaModFix/>
          </a:blip>
          <a:srcRect b="0" l="0" r="0" t="0"/>
          <a:stretch/>
        </p:blipFill>
        <p:spPr>
          <a:xfrm>
            <a:off x="4922499" y="1225675"/>
            <a:ext cx="2087400" cy="17306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tr" sz="4800"/>
              <a:t>Convolutional Neural Network</a:t>
            </a:r>
            <a:endParaRPr sz="4800"/>
          </a:p>
          <a:p>
            <a:pPr indent="0" lvl="0" marL="0" rtl="0" algn="ctr">
              <a:spcBef>
                <a:spcPts val="0"/>
              </a:spcBef>
              <a:spcAft>
                <a:spcPts val="0"/>
              </a:spcAft>
              <a:buSzPts val="990"/>
              <a:buNone/>
            </a:pPr>
            <a:r>
              <a:rPr lang="tr" sz="4800"/>
              <a:t>CNNs</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Convolutional Neural Network</a:t>
            </a:r>
            <a:endParaRPr/>
          </a:p>
        </p:txBody>
      </p:sp>
      <p:sp>
        <p:nvSpPr>
          <p:cNvPr id="193" name="Google Shape;193;p32"/>
          <p:cNvSpPr txBox="1"/>
          <p:nvPr>
            <p:ph idx="1" type="body"/>
          </p:nvPr>
        </p:nvSpPr>
        <p:spPr>
          <a:xfrm>
            <a:off x="311700" y="4341875"/>
            <a:ext cx="8520600" cy="4020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275"/>
              <a:buNone/>
            </a:pPr>
            <a:r>
              <a:rPr lang="tr" sz="1500"/>
              <a:t>Simple Convolutional Neural Network Notation </a:t>
            </a:r>
            <a:endParaRPr sz="1500"/>
          </a:p>
        </p:txBody>
      </p:sp>
      <p:pic>
        <p:nvPicPr>
          <p:cNvPr id="194" name="Google Shape;194;p32"/>
          <p:cNvPicPr preferRelativeResize="0"/>
          <p:nvPr/>
        </p:nvPicPr>
        <p:blipFill>
          <a:blip r:embed="rId3">
            <a:alphaModFix/>
          </a:blip>
          <a:stretch>
            <a:fillRect/>
          </a:stretch>
        </p:blipFill>
        <p:spPr>
          <a:xfrm>
            <a:off x="1603025" y="1226850"/>
            <a:ext cx="5937949" cy="3176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CNN and Layers</a:t>
            </a:r>
            <a:endParaRPr/>
          </a:p>
        </p:txBody>
      </p:sp>
      <p:sp>
        <p:nvSpPr>
          <p:cNvPr id="200" name="Google Shape;200;p33"/>
          <p:cNvSpPr txBox="1"/>
          <p:nvPr>
            <p:ph idx="1" type="body"/>
          </p:nvPr>
        </p:nvSpPr>
        <p:spPr>
          <a:xfrm>
            <a:off x="311700" y="1152475"/>
            <a:ext cx="271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CNN layers;</a:t>
            </a:r>
            <a:endParaRPr sz="1500"/>
          </a:p>
          <a:p>
            <a:pPr indent="-323850" lvl="0" marL="457200" rtl="0" algn="l">
              <a:spcBef>
                <a:spcPts val="0"/>
              </a:spcBef>
              <a:spcAft>
                <a:spcPts val="0"/>
              </a:spcAft>
              <a:buSzPts val="1500"/>
              <a:buFont typeface="Century"/>
              <a:buChar char="●"/>
            </a:pPr>
            <a:r>
              <a:rPr lang="tr" sz="1500"/>
              <a:t>Convolutional Layer</a:t>
            </a:r>
            <a:endParaRPr sz="1500"/>
          </a:p>
          <a:p>
            <a:pPr indent="-323850" lvl="0" marL="457200" rtl="0" algn="l">
              <a:spcBef>
                <a:spcPts val="0"/>
              </a:spcBef>
              <a:spcAft>
                <a:spcPts val="0"/>
              </a:spcAft>
              <a:buSzPts val="1500"/>
              <a:buFont typeface="Century"/>
              <a:buChar char="●"/>
            </a:pPr>
            <a:r>
              <a:rPr lang="tr" sz="1500"/>
              <a:t>Non-Linearity Layer</a:t>
            </a:r>
            <a:endParaRPr sz="1500"/>
          </a:p>
          <a:p>
            <a:pPr indent="-323850" lvl="0" marL="457200" rtl="0" algn="l">
              <a:spcBef>
                <a:spcPts val="0"/>
              </a:spcBef>
              <a:spcAft>
                <a:spcPts val="0"/>
              </a:spcAft>
              <a:buSzPts val="1500"/>
              <a:buFont typeface="Century"/>
              <a:buChar char="●"/>
            </a:pPr>
            <a:r>
              <a:rPr lang="tr" sz="1500"/>
              <a:t>Pooling </a:t>
            </a:r>
            <a:endParaRPr sz="1500"/>
          </a:p>
          <a:p>
            <a:pPr indent="0" lvl="0" marL="457200" rtl="0" algn="l">
              <a:spcBef>
                <a:spcPts val="0"/>
              </a:spcBef>
              <a:spcAft>
                <a:spcPts val="0"/>
              </a:spcAft>
              <a:buNone/>
            </a:pPr>
            <a:r>
              <a:rPr lang="tr" sz="1500"/>
              <a:t>(Downsampling Layer)</a:t>
            </a:r>
            <a:endParaRPr sz="1500"/>
          </a:p>
          <a:p>
            <a:pPr indent="-323850" lvl="0" marL="457200" rtl="0" algn="l">
              <a:spcBef>
                <a:spcPts val="0"/>
              </a:spcBef>
              <a:spcAft>
                <a:spcPts val="0"/>
              </a:spcAft>
              <a:buSzPts val="1500"/>
              <a:buFont typeface="Century"/>
              <a:buChar char="●"/>
            </a:pPr>
            <a:r>
              <a:rPr lang="tr" sz="1500"/>
              <a:t>Stride</a:t>
            </a:r>
            <a:endParaRPr sz="1500"/>
          </a:p>
          <a:p>
            <a:pPr indent="-323850" lvl="0" marL="457200" rtl="0" algn="l">
              <a:spcBef>
                <a:spcPts val="0"/>
              </a:spcBef>
              <a:spcAft>
                <a:spcPts val="0"/>
              </a:spcAft>
              <a:buSzPts val="1500"/>
              <a:buFont typeface="Century"/>
              <a:buChar char="●"/>
            </a:pPr>
            <a:r>
              <a:rPr lang="tr" sz="1500"/>
              <a:t>Padding</a:t>
            </a:r>
            <a:endParaRPr sz="1500"/>
          </a:p>
          <a:p>
            <a:pPr indent="-323850" lvl="0" marL="457200" rtl="0" algn="l">
              <a:spcBef>
                <a:spcPts val="0"/>
              </a:spcBef>
              <a:spcAft>
                <a:spcPts val="0"/>
              </a:spcAft>
              <a:buSzPts val="1500"/>
              <a:buFont typeface="Century"/>
              <a:buChar char="●"/>
            </a:pPr>
            <a:r>
              <a:rPr lang="tr" sz="1500"/>
              <a:t>Flattening Layer</a:t>
            </a:r>
            <a:endParaRPr sz="1500"/>
          </a:p>
          <a:p>
            <a:pPr indent="-323850" lvl="0" marL="457200" rtl="0" algn="l">
              <a:spcBef>
                <a:spcPts val="0"/>
              </a:spcBef>
              <a:spcAft>
                <a:spcPts val="0"/>
              </a:spcAft>
              <a:buSzPts val="1500"/>
              <a:buFont typeface="Century"/>
              <a:buChar char="●"/>
            </a:pPr>
            <a:r>
              <a:rPr lang="tr" sz="1500"/>
              <a:t>Fully-Connected Layer</a:t>
            </a:r>
            <a:endParaRPr sz="1500"/>
          </a:p>
          <a:p>
            <a:pPr indent="0" lvl="0" marL="0" rtl="0" algn="l">
              <a:spcBef>
                <a:spcPts val="0"/>
              </a:spcBef>
              <a:spcAft>
                <a:spcPts val="1200"/>
              </a:spcAft>
              <a:buNone/>
            </a:pPr>
            <a:r>
              <a:t/>
            </a:r>
            <a:endParaRPr sz="1500"/>
          </a:p>
        </p:txBody>
      </p:sp>
      <p:pic>
        <p:nvPicPr>
          <p:cNvPr id="201" name="Google Shape;201;p33"/>
          <p:cNvPicPr preferRelativeResize="0"/>
          <p:nvPr/>
        </p:nvPicPr>
        <p:blipFill>
          <a:blip r:embed="rId3">
            <a:alphaModFix/>
          </a:blip>
          <a:stretch>
            <a:fillRect/>
          </a:stretch>
        </p:blipFill>
        <p:spPr>
          <a:xfrm>
            <a:off x="3230150" y="1668125"/>
            <a:ext cx="5419800" cy="2390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Before Starting the Course</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tr"/>
              <a:t>Upon completion of this course, you will have acquired general knowledge of introductory artificial intelligence algorithms and data analysis</a:t>
            </a:r>
            <a:endParaRPr/>
          </a:p>
          <a:p>
            <a:pPr indent="-317500" lvl="0" marL="457200" rtl="0" algn="l">
              <a:spcBef>
                <a:spcPts val="1000"/>
              </a:spcBef>
              <a:spcAft>
                <a:spcPts val="0"/>
              </a:spcAft>
              <a:buSzPts val="1400"/>
              <a:buChar char="●"/>
            </a:pPr>
            <a:r>
              <a:rPr lang="tr"/>
              <a:t>Since the specific topics are difficult to understand and it will not be easy for the one to settle the logic during the lesson, a lot of individual practice is required</a:t>
            </a:r>
            <a:endParaRPr/>
          </a:p>
          <a:p>
            <a:pPr indent="-317500" lvl="0" marL="457200" rtl="0" algn="l">
              <a:spcBef>
                <a:spcPts val="1000"/>
              </a:spcBef>
              <a:spcAft>
                <a:spcPts val="0"/>
              </a:spcAft>
              <a:buSzPts val="1400"/>
              <a:buChar char="●"/>
            </a:pPr>
            <a:r>
              <a:rPr lang="tr"/>
              <a:t>Slides will be explained with visuals without drowning in texts. That is why it is extremely important to take notes during the lesson</a:t>
            </a:r>
            <a:endParaRPr/>
          </a:p>
          <a:p>
            <a:pPr indent="-317500" lvl="0" marL="457200" rtl="0" algn="l">
              <a:spcBef>
                <a:spcPts val="1000"/>
              </a:spcBef>
              <a:spcAft>
                <a:spcPts val="0"/>
              </a:spcAft>
              <a:buSzPts val="1400"/>
              <a:buChar char="●"/>
            </a:pPr>
            <a:r>
              <a:rPr lang="tr"/>
              <a:t>Since the titles are sufficient for basic level algorithms, the titles should be researched, and research should be done on sites that contain plenty of practice and theoretical information</a:t>
            </a:r>
            <a:endParaRPr/>
          </a:p>
          <a:p>
            <a:pPr indent="0" lvl="0" marL="0" rtl="0" algn="l">
              <a:spcBef>
                <a:spcPts val="1000"/>
              </a:spcBef>
              <a:spcAft>
                <a:spcPts val="10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Input Layer</a:t>
            </a:r>
            <a:endParaRPr/>
          </a:p>
        </p:txBody>
      </p:sp>
      <p:sp>
        <p:nvSpPr>
          <p:cNvPr id="207" name="Google Shape;207;p34"/>
          <p:cNvSpPr txBox="1"/>
          <p:nvPr>
            <p:ph idx="1" type="body"/>
          </p:nvPr>
        </p:nvSpPr>
        <p:spPr>
          <a:xfrm>
            <a:off x="311700" y="1152475"/>
            <a:ext cx="3912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highlight>
                  <a:srgbClr val="FFFFFF"/>
                </a:highlight>
              </a:rPr>
              <a:t>The input layer in CNN should contain the image data. Image data is represented by a multidimensional matrix and reshaped into a single vector within the input layer.</a:t>
            </a:r>
            <a:endParaRPr sz="1500">
              <a:highlight>
                <a:srgbClr val="FFFFFF"/>
              </a:highlight>
            </a:endParaRPr>
          </a:p>
          <a:p>
            <a:pPr indent="0" lvl="0" marL="0" rtl="0" algn="l">
              <a:spcBef>
                <a:spcPts val="1200"/>
              </a:spcBef>
              <a:spcAft>
                <a:spcPts val="0"/>
              </a:spcAft>
              <a:buNone/>
            </a:pPr>
            <a:r>
              <a:rPr lang="tr" sz="1500">
                <a:highlight>
                  <a:srgbClr val="FFFFFF"/>
                </a:highlight>
              </a:rPr>
              <a:t>For example, you have a 28x28 image. This image is converted into a 784x1 vector as 28x28=784 before processing.</a:t>
            </a:r>
            <a:endParaRPr sz="1500">
              <a:highlight>
                <a:srgbClr val="FFFFFF"/>
              </a:highlight>
            </a:endParaRPr>
          </a:p>
          <a:p>
            <a:pPr indent="0" lvl="0" marL="0" rtl="0" algn="l">
              <a:spcBef>
                <a:spcPts val="1200"/>
              </a:spcBef>
              <a:spcAft>
                <a:spcPts val="1200"/>
              </a:spcAft>
              <a:buNone/>
            </a:pPr>
            <a:r>
              <a:rPr i="1" lang="tr">
                <a:solidFill>
                  <a:srgbClr val="666666"/>
                </a:solidFill>
                <a:highlight>
                  <a:srgbClr val="FFFFFF"/>
                </a:highlight>
              </a:rPr>
              <a:t>If you have m training samples, your size will be 784xm.</a:t>
            </a:r>
            <a:endParaRPr i="1">
              <a:solidFill>
                <a:srgbClr val="666666"/>
              </a:solidFill>
              <a:highlight>
                <a:srgbClr val="FFFFFF"/>
              </a:highlight>
            </a:endParaRPr>
          </a:p>
        </p:txBody>
      </p:sp>
      <p:pic>
        <p:nvPicPr>
          <p:cNvPr id="208" name="Google Shape;208;p34"/>
          <p:cNvPicPr preferRelativeResize="0"/>
          <p:nvPr/>
        </p:nvPicPr>
        <p:blipFill>
          <a:blip r:embed="rId3">
            <a:alphaModFix/>
          </a:blip>
          <a:stretch>
            <a:fillRect/>
          </a:stretch>
        </p:blipFill>
        <p:spPr>
          <a:xfrm>
            <a:off x="4377775" y="1448213"/>
            <a:ext cx="4454524" cy="224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000"/>
                                        <p:tgtEl>
                                          <p:spTgt spid="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animEffect filter="fade" transition="in">
                                      <p:cBhvr>
                                        <p:cTn dur="1000"/>
                                        <p:tgtEl>
                                          <p:spTgt spid="2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2" name="Shape 212"/>
        <p:cNvGrpSpPr/>
        <p:nvPr/>
      </p:nvGrpSpPr>
      <p:grpSpPr>
        <a:xfrm>
          <a:off x="0" y="0"/>
          <a:ext cx="0" cy="0"/>
          <a:chOff x="0" y="0"/>
          <a:chExt cx="0" cy="0"/>
        </a:xfrm>
      </p:grpSpPr>
      <p:pic>
        <p:nvPicPr>
          <p:cNvPr id="213" name="Google Shape;213;p35" title="neural.mp4">
            <a:hlinkClick r:id="rId3"/>
          </p:cNvPr>
          <p:cNvPicPr preferRelativeResize="0"/>
          <p:nvPr/>
        </p:nvPicPr>
        <p:blipFill rotWithShape="1">
          <a:blip r:embed="rId4">
            <a:alphaModFix/>
          </a:blip>
          <a:srcRect b="0" l="0" r="0" t="0"/>
          <a:stretch/>
        </p:blipFill>
        <p:spPr>
          <a:xfrm>
            <a:off x="0" y="0"/>
            <a:ext cx="9144000" cy="482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Stride</a:t>
            </a:r>
            <a:endParaRPr/>
          </a:p>
        </p:txBody>
      </p:sp>
      <p:sp>
        <p:nvSpPr>
          <p:cNvPr id="219" name="Google Shape;219;p36"/>
          <p:cNvSpPr txBox="1"/>
          <p:nvPr>
            <p:ph idx="1" type="body"/>
          </p:nvPr>
        </p:nvSpPr>
        <p:spPr>
          <a:xfrm>
            <a:off x="311700" y="1152475"/>
            <a:ext cx="8257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We express the number of rows and columns covered per shift as </a:t>
            </a:r>
            <a:r>
              <a:rPr b="1" lang="tr" sz="1500"/>
              <a:t>stride.</a:t>
            </a:r>
            <a:endParaRPr b="1" sz="1500"/>
          </a:p>
          <a:p>
            <a:pPr indent="0" lvl="0" marL="0" rtl="0" algn="l">
              <a:spcBef>
                <a:spcPts val="1200"/>
              </a:spcBef>
              <a:spcAft>
                <a:spcPts val="1200"/>
              </a:spcAft>
              <a:buNone/>
            </a:pPr>
            <a:r>
              <a:rPr lang="tr" sz="1500"/>
              <a:t>The number of stride does not have to be one. Sometimes, either for computational efficiency or because we want to downsample, we move our window multiple items at once, bypassing intermediate positions.</a:t>
            </a:r>
            <a:endParaRPr sz="1500"/>
          </a:p>
        </p:txBody>
      </p:sp>
      <p:pic>
        <p:nvPicPr>
          <p:cNvPr id="220" name="Google Shape;220;p36"/>
          <p:cNvPicPr preferRelativeResize="0"/>
          <p:nvPr/>
        </p:nvPicPr>
        <p:blipFill rotWithShape="1">
          <a:blip r:embed="rId3">
            <a:alphaModFix/>
          </a:blip>
          <a:srcRect b="3891" l="0" r="0" t="3891"/>
          <a:stretch/>
        </p:blipFill>
        <p:spPr>
          <a:xfrm>
            <a:off x="468125" y="2682250"/>
            <a:ext cx="2182257" cy="1941025"/>
          </a:xfrm>
          <a:prstGeom prst="rect">
            <a:avLst/>
          </a:prstGeom>
          <a:noFill/>
          <a:ln>
            <a:noFill/>
          </a:ln>
        </p:spPr>
      </p:pic>
      <p:pic>
        <p:nvPicPr>
          <p:cNvPr id="221" name="Google Shape;221;p36"/>
          <p:cNvPicPr preferRelativeResize="0"/>
          <p:nvPr/>
        </p:nvPicPr>
        <p:blipFill>
          <a:blip r:embed="rId4">
            <a:alphaModFix/>
          </a:blip>
          <a:stretch>
            <a:fillRect/>
          </a:stretch>
        </p:blipFill>
        <p:spPr>
          <a:xfrm>
            <a:off x="2824864" y="2715937"/>
            <a:ext cx="5863411" cy="187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Padding </a:t>
            </a:r>
            <a:endParaRPr/>
          </a:p>
        </p:txBody>
      </p:sp>
      <p:sp>
        <p:nvSpPr>
          <p:cNvPr id="227" name="Google Shape;227;p37"/>
          <p:cNvSpPr txBox="1"/>
          <p:nvPr>
            <p:ph idx="1" type="body"/>
          </p:nvPr>
        </p:nvSpPr>
        <p:spPr>
          <a:xfrm>
            <a:off x="311700" y="1152475"/>
            <a:ext cx="407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One problem with applying convolutional layers is that we tend to lose pixels around our image.</a:t>
            </a:r>
            <a:endParaRPr sz="1500"/>
          </a:p>
          <a:p>
            <a:pPr indent="0" lvl="0" marL="0" rtl="0" algn="l">
              <a:spcBef>
                <a:spcPts val="1200"/>
              </a:spcBef>
              <a:spcAft>
                <a:spcPts val="0"/>
              </a:spcAft>
              <a:buNone/>
            </a:pPr>
            <a:r>
              <a:rPr lang="tr" sz="1500"/>
              <a:t>Especially when we apply many sequential convolution layers, pixel losses can be experienced intensely.</a:t>
            </a:r>
            <a:endParaRPr sz="1500"/>
          </a:p>
          <a:p>
            <a:pPr indent="0" lvl="0" marL="0" rtl="0" algn="l">
              <a:spcBef>
                <a:spcPts val="1200"/>
              </a:spcBef>
              <a:spcAft>
                <a:spcPts val="1200"/>
              </a:spcAft>
              <a:buNone/>
            </a:pPr>
            <a:r>
              <a:rPr lang="tr" sz="1500"/>
              <a:t>A simple solution to this problem is to add extra </a:t>
            </a:r>
            <a:r>
              <a:rPr lang="tr" sz="1500">
                <a:highlight>
                  <a:srgbClr val="CFE2F3"/>
                </a:highlight>
              </a:rPr>
              <a:t>padding pixels </a:t>
            </a:r>
            <a:r>
              <a:rPr lang="tr" sz="1500"/>
              <a:t>around the border of our input image, thus increasing the effective size of the image.</a:t>
            </a:r>
            <a:endParaRPr sz="1500"/>
          </a:p>
        </p:txBody>
      </p:sp>
      <p:pic>
        <p:nvPicPr>
          <p:cNvPr id="228" name="Google Shape;228;p37"/>
          <p:cNvPicPr preferRelativeResize="0"/>
          <p:nvPr/>
        </p:nvPicPr>
        <p:blipFill>
          <a:blip r:embed="rId3">
            <a:alphaModFix/>
          </a:blip>
          <a:stretch>
            <a:fillRect/>
          </a:stretch>
        </p:blipFill>
        <p:spPr>
          <a:xfrm>
            <a:off x="4613125" y="915850"/>
            <a:ext cx="4219175" cy="1784001"/>
          </a:xfrm>
          <a:prstGeom prst="rect">
            <a:avLst/>
          </a:prstGeom>
          <a:noFill/>
          <a:ln>
            <a:noFill/>
          </a:ln>
        </p:spPr>
      </p:pic>
      <p:pic>
        <p:nvPicPr>
          <p:cNvPr id="229" name="Google Shape;229;p37"/>
          <p:cNvPicPr preferRelativeResize="0"/>
          <p:nvPr/>
        </p:nvPicPr>
        <p:blipFill rotWithShape="1">
          <a:blip r:embed="rId4">
            <a:alphaModFix/>
          </a:blip>
          <a:srcRect b="16116" l="7710" r="11715" t="18344"/>
          <a:stretch/>
        </p:blipFill>
        <p:spPr>
          <a:xfrm>
            <a:off x="4635413" y="2870875"/>
            <a:ext cx="4174601" cy="169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animEffect filter="fade" transition="in">
                                      <p:cBhvr>
                                        <p:cTn dur="1000"/>
                                        <p:tgtEl>
                                          <p:spTgt spid="2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animEffect filter="fade" transition="in">
                                      <p:cBhvr>
                                        <p:cTn dur="1000"/>
                                        <p:tgtEl>
                                          <p:spTgt spid="2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animEffect filter="fade" transition="in">
                                      <p:cBhvr>
                                        <p:cTn dur="1000"/>
                                        <p:tgtEl>
                                          <p:spTgt spid="22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Convolution Layer</a:t>
            </a:r>
            <a:endParaRPr/>
          </a:p>
          <a:p>
            <a:pPr indent="0" lvl="0" marL="0" rtl="0" algn="l">
              <a:spcBef>
                <a:spcPts val="0"/>
              </a:spcBef>
              <a:spcAft>
                <a:spcPts val="0"/>
              </a:spcAft>
              <a:buNone/>
            </a:pPr>
            <a:r>
              <a:t/>
            </a:r>
            <a:endParaRPr/>
          </a:p>
        </p:txBody>
      </p:sp>
      <p:sp>
        <p:nvSpPr>
          <p:cNvPr id="235" name="Google Shape;235;p38"/>
          <p:cNvSpPr txBox="1"/>
          <p:nvPr>
            <p:ph idx="1" type="body"/>
          </p:nvPr>
        </p:nvSpPr>
        <p:spPr>
          <a:xfrm>
            <a:off x="311700" y="1152475"/>
            <a:ext cx="3397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lang="tr" sz="1500"/>
              <a:t>The convolution layer (CONV) uses filters that perform convolution operations while scanning the input layer by size.</a:t>
            </a:r>
            <a:endParaRPr sz="1500"/>
          </a:p>
          <a:p>
            <a:pPr indent="0" lvl="0" marL="0" rtl="0" algn="l">
              <a:lnSpc>
                <a:spcPct val="100000"/>
              </a:lnSpc>
              <a:spcBef>
                <a:spcPts val="1200"/>
              </a:spcBef>
              <a:spcAft>
                <a:spcPts val="0"/>
              </a:spcAft>
              <a:buClr>
                <a:schemeClr val="dk1"/>
              </a:buClr>
              <a:buSzPts val="1100"/>
              <a:buFont typeface="Arial"/>
              <a:buNone/>
            </a:pPr>
            <a:r>
              <a:rPr lang="tr" sz="1500"/>
              <a:t>The resulting output is called the feature map or activation map.</a:t>
            </a:r>
            <a:endParaRPr sz="1500"/>
          </a:p>
          <a:p>
            <a:pPr indent="0" lvl="0" marL="0" rtl="0" algn="l">
              <a:lnSpc>
                <a:spcPct val="100000"/>
              </a:lnSpc>
              <a:spcBef>
                <a:spcPts val="1200"/>
              </a:spcBef>
              <a:spcAft>
                <a:spcPts val="1200"/>
              </a:spcAft>
              <a:buClr>
                <a:schemeClr val="dk1"/>
              </a:buClr>
              <a:buSzPts val="1100"/>
              <a:buFont typeface="Arial"/>
              <a:buNone/>
            </a:pPr>
            <a:r>
              <a:rPr i="1" lang="tr">
                <a:solidFill>
                  <a:srgbClr val="666666"/>
                </a:solidFill>
              </a:rPr>
              <a:t>In mathematics, and especially in functional analysis, a convolution is an integral operation that shows how the shape of one function is modified by another function.</a:t>
            </a:r>
            <a:endParaRPr i="1">
              <a:solidFill>
                <a:srgbClr val="666666"/>
              </a:solidFill>
            </a:endParaRPr>
          </a:p>
        </p:txBody>
      </p:sp>
      <p:sp>
        <p:nvSpPr>
          <p:cNvPr id="236" name="Google Shape;236;p38"/>
          <p:cNvSpPr/>
          <p:nvPr/>
        </p:nvSpPr>
        <p:spPr>
          <a:xfrm>
            <a:off x="3907750" y="1475403"/>
            <a:ext cx="1812600" cy="2121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8"/>
          <p:cNvSpPr/>
          <p:nvPr/>
        </p:nvSpPr>
        <p:spPr>
          <a:xfrm>
            <a:off x="4126553" y="1547913"/>
            <a:ext cx="1374900" cy="5724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8"/>
          <p:cNvPicPr preferRelativeResize="0"/>
          <p:nvPr/>
        </p:nvPicPr>
        <p:blipFill>
          <a:blip r:embed="rId3">
            <a:alphaModFix/>
          </a:blip>
          <a:stretch>
            <a:fillRect/>
          </a:stretch>
        </p:blipFill>
        <p:spPr>
          <a:xfrm>
            <a:off x="3979571" y="2428832"/>
            <a:ext cx="1669150" cy="1126756"/>
          </a:xfrm>
          <a:prstGeom prst="rect">
            <a:avLst/>
          </a:prstGeom>
          <a:noFill/>
          <a:ln>
            <a:noFill/>
          </a:ln>
        </p:spPr>
      </p:pic>
      <p:pic>
        <p:nvPicPr>
          <p:cNvPr id="239" name="Google Shape;239;p38"/>
          <p:cNvPicPr preferRelativeResize="0"/>
          <p:nvPr/>
        </p:nvPicPr>
        <p:blipFill>
          <a:blip r:embed="rId4">
            <a:alphaModFix/>
          </a:blip>
          <a:stretch>
            <a:fillRect/>
          </a:stretch>
        </p:blipFill>
        <p:spPr>
          <a:xfrm>
            <a:off x="5918958" y="3019658"/>
            <a:ext cx="2913342" cy="683304"/>
          </a:xfrm>
          <a:prstGeom prst="rect">
            <a:avLst/>
          </a:prstGeom>
          <a:noFill/>
          <a:ln>
            <a:noFill/>
          </a:ln>
        </p:spPr>
      </p:pic>
      <p:pic>
        <p:nvPicPr>
          <p:cNvPr id="240" name="Google Shape;240;p38"/>
          <p:cNvPicPr preferRelativeResize="0"/>
          <p:nvPr/>
        </p:nvPicPr>
        <p:blipFill>
          <a:blip r:embed="rId5">
            <a:alphaModFix/>
          </a:blip>
          <a:stretch>
            <a:fillRect/>
          </a:stretch>
        </p:blipFill>
        <p:spPr>
          <a:xfrm>
            <a:off x="6149904" y="1440537"/>
            <a:ext cx="2451449" cy="1282769"/>
          </a:xfrm>
          <a:prstGeom prst="rect">
            <a:avLst/>
          </a:prstGeom>
          <a:noFill/>
          <a:ln>
            <a:noFill/>
          </a:ln>
        </p:spPr>
      </p:pic>
      <p:cxnSp>
        <p:nvCxnSpPr>
          <p:cNvPr id="241" name="Google Shape;241;p38"/>
          <p:cNvCxnSpPr/>
          <p:nvPr/>
        </p:nvCxnSpPr>
        <p:spPr>
          <a:xfrm>
            <a:off x="7435111" y="2777518"/>
            <a:ext cx="1500" cy="188100"/>
          </a:xfrm>
          <a:prstGeom prst="straightConnector1">
            <a:avLst/>
          </a:prstGeom>
          <a:noFill/>
          <a:ln cap="flat" cmpd="sng" w="19050">
            <a:solidFill>
              <a:srgbClr val="595959"/>
            </a:solidFill>
            <a:prstDash val="solid"/>
            <a:round/>
            <a:headEnd len="med" w="med" type="none"/>
            <a:tailEnd len="med" w="med" type="triangle"/>
          </a:ln>
        </p:spPr>
      </p:cxnSp>
      <p:pic>
        <p:nvPicPr>
          <p:cNvPr id="242" name="Google Shape;242;p38"/>
          <p:cNvPicPr preferRelativeResize="0"/>
          <p:nvPr/>
        </p:nvPicPr>
        <p:blipFill>
          <a:blip r:embed="rId6">
            <a:alphaModFix/>
          </a:blip>
          <a:stretch>
            <a:fillRect/>
          </a:stretch>
        </p:blipFill>
        <p:spPr>
          <a:xfrm>
            <a:off x="4173275" y="1571743"/>
            <a:ext cx="532191" cy="524870"/>
          </a:xfrm>
          <a:prstGeom prst="rect">
            <a:avLst/>
          </a:prstGeom>
          <a:noFill/>
          <a:ln>
            <a:noFill/>
          </a:ln>
        </p:spPr>
      </p:pic>
      <p:pic>
        <p:nvPicPr>
          <p:cNvPr id="243" name="Google Shape;243;p38"/>
          <p:cNvPicPr preferRelativeResize="0"/>
          <p:nvPr/>
        </p:nvPicPr>
        <p:blipFill>
          <a:blip r:embed="rId7">
            <a:alphaModFix/>
          </a:blip>
          <a:stretch>
            <a:fillRect/>
          </a:stretch>
        </p:blipFill>
        <p:spPr>
          <a:xfrm>
            <a:off x="4970968" y="1624768"/>
            <a:ext cx="460105" cy="418842"/>
          </a:xfrm>
          <a:prstGeom prst="rect">
            <a:avLst/>
          </a:prstGeom>
          <a:noFill/>
          <a:ln>
            <a:noFill/>
          </a:ln>
        </p:spPr>
      </p:pic>
      <p:cxnSp>
        <p:nvCxnSpPr>
          <p:cNvPr id="244" name="Google Shape;244;p38"/>
          <p:cNvCxnSpPr/>
          <p:nvPr/>
        </p:nvCxnSpPr>
        <p:spPr>
          <a:xfrm>
            <a:off x="4748227" y="1834185"/>
            <a:ext cx="222600" cy="0"/>
          </a:xfrm>
          <a:prstGeom prst="straightConnector1">
            <a:avLst/>
          </a:prstGeom>
          <a:noFill/>
          <a:ln cap="flat" cmpd="sng" w="9525">
            <a:solidFill>
              <a:srgbClr val="595959"/>
            </a:solidFill>
            <a:prstDash val="solid"/>
            <a:round/>
            <a:headEnd len="med" w="med" type="none"/>
            <a:tailEnd len="med" w="med" type="triangle"/>
          </a:ln>
        </p:spPr>
      </p:cxnSp>
      <p:cxnSp>
        <p:nvCxnSpPr>
          <p:cNvPr id="245" name="Google Shape;245;p38"/>
          <p:cNvCxnSpPr/>
          <p:nvPr/>
        </p:nvCxnSpPr>
        <p:spPr>
          <a:xfrm flipH="1">
            <a:off x="5119880" y="2386640"/>
            <a:ext cx="2400" cy="197700"/>
          </a:xfrm>
          <a:prstGeom prst="straightConnector1">
            <a:avLst/>
          </a:prstGeom>
          <a:noFill/>
          <a:ln cap="flat" cmpd="sng" w="9525">
            <a:solidFill>
              <a:srgbClr val="595959"/>
            </a:solidFill>
            <a:prstDash val="solid"/>
            <a:round/>
            <a:headEnd len="med" w="med" type="none"/>
            <a:tailEnd len="med" w="med" type="triangle"/>
          </a:ln>
        </p:spPr>
      </p:cxnSp>
      <p:pic>
        <p:nvPicPr>
          <p:cNvPr id="246" name="Google Shape;246;p38"/>
          <p:cNvPicPr preferRelativeResize="0"/>
          <p:nvPr/>
        </p:nvPicPr>
        <p:blipFill rotWithShape="1">
          <a:blip r:embed="rId8">
            <a:alphaModFix/>
          </a:blip>
          <a:srcRect b="18195" l="7469" r="9721" t="12776"/>
          <a:stretch/>
        </p:blipFill>
        <p:spPr>
          <a:xfrm>
            <a:off x="4970825" y="3864077"/>
            <a:ext cx="2942508" cy="68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animEffect filter="fade" transition="in">
                                      <p:cBhvr>
                                        <p:cTn dur="1000"/>
                                        <p:tgtEl>
                                          <p:spTgt spid="2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animEffect filter="fade" transition="in">
                                      <p:cBhvr>
                                        <p:cTn dur="1000"/>
                                        <p:tgtEl>
                                          <p:spTgt spid="2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animEffect filter="fade" transition="in">
                                      <p:cBhvr>
                                        <p:cTn dur="1000"/>
                                        <p:tgtEl>
                                          <p:spTgt spid="23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Pooling Layer</a:t>
            </a:r>
            <a:endParaRPr/>
          </a:p>
        </p:txBody>
      </p:sp>
      <p:sp>
        <p:nvSpPr>
          <p:cNvPr id="252" name="Google Shape;252;p39"/>
          <p:cNvSpPr txBox="1"/>
          <p:nvPr>
            <p:ph idx="1" type="body"/>
          </p:nvPr>
        </p:nvSpPr>
        <p:spPr>
          <a:xfrm>
            <a:off x="311700" y="1152475"/>
            <a:ext cx="3117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 sz="1500"/>
              <a:t>It is used to reduce the size of feature maps. Thus, it reduces the number of parameters to be learned in the network and the amount of calculations made.</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Clr>
                <a:schemeClr val="dk1"/>
              </a:buClr>
              <a:buSzPts val="1400"/>
              <a:buFont typeface="Arial"/>
              <a:buNone/>
            </a:pPr>
            <a:r>
              <a:rPr lang="tr" sz="1500"/>
              <a:t>Havuzlama katmanı, Konvolüsyon sonrası özellik haritasının özelliklerini özetler.</a:t>
            </a:r>
            <a:endParaRPr sz="1500"/>
          </a:p>
          <a:p>
            <a:pPr indent="0" lvl="0" marL="0" rtl="0" algn="l">
              <a:lnSpc>
                <a:spcPct val="115000"/>
              </a:lnSpc>
              <a:spcBef>
                <a:spcPts val="0"/>
              </a:spcBef>
              <a:spcAft>
                <a:spcPts val="0"/>
              </a:spcAft>
              <a:buClr>
                <a:schemeClr val="dk1"/>
              </a:buClr>
              <a:buSzPts val="1400"/>
              <a:buFont typeface="Arial"/>
              <a:buNone/>
            </a:pPr>
            <a:r>
              <a:t/>
            </a:r>
            <a:endParaRPr sz="1500"/>
          </a:p>
          <a:p>
            <a:pPr indent="0" lvl="0" marL="0" rtl="0" algn="l">
              <a:lnSpc>
                <a:spcPct val="115000"/>
              </a:lnSpc>
              <a:spcBef>
                <a:spcPts val="0"/>
              </a:spcBef>
              <a:spcAft>
                <a:spcPts val="0"/>
              </a:spcAft>
              <a:buClr>
                <a:schemeClr val="dk1"/>
              </a:buClr>
              <a:buSzPts val="1400"/>
              <a:buFont typeface="Arial"/>
              <a:buNone/>
            </a:pPr>
            <a:r>
              <a:rPr i="1" lang="tr">
                <a:solidFill>
                  <a:srgbClr val="666666"/>
                </a:solidFill>
              </a:rPr>
              <a:t>Maximum pooling takes the maximum values, while Average pooling takes the average values.</a:t>
            </a:r>
            <a:endParaRPr i="1">
              <a:solidFill>
                <a:srgbClr val="666666"/>
              </a:solidFill>
            </a:endParaRPr>
          </a:p>
        </p:txBody>
      </p:sp>
      <p:pic>
        <p:nvPicPr>
          <p:cNvPr id="253" name="Google Shape;253;p39"/>
          <p:cNvPicPr preferRelativeResize="0"/>
          <p:nvPr/>
        </p:nvPicPr>
        <p:blipFill>
          <a:blip r:embed="rId3">
            <a:alphaModFix/>
          </a:blip>
          <a:stretch>
            <a:fillRect/>
          </a:stretch>
        </p:blipFill>
        <p:spPr>
          <a:xfrm>
            <a:off x="3560864" y="2274774"/>
            <a:ext cx="5271426" cy="2354375"/>
          </a:xfrm>
          <a:prstGeom prst="rect">
            <a:avLst/>
          </a:prstGeom>
          <a:noFill/>
          <a:ln>
            <a:noFill/>
          </a:ln>
        </p:spPr>
      </p:pic>
      <p:pic>
        <p:nvPicPr>
          <p:cNvPr id="254" name="Google Shape;254;p39"/>
          <p:cNvPicPr preferRelativeResize="0"/>
          <p:nvPr/>
        </p:nvPicPr>
        <p:blipFill>
          <a:blip r:embed="rId4">
            <a:alphaModFix/>
          </a:blip>
          <a:stretch>
            <a:fillRect/>
          </a:stretch>
        </p:blipFill>
        <p:spPr>
          <a:xfrm>
            <a:off x="5106500" y="1017725"/>
            <a:ext cx="2839800" cy="125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Flattening Layer</a:t>
            </a:r>
            <a:endParaRPr/>
          </a:p>
        </p:txBody>
      </p:sp>
      <p:sp>
        <p:nvSpPr>
          <p:cNvPr id="260" name="Google Shape;260;p40"/>
          <p:cNvSpPr txBox="1"/>
          <p:nvPr>
            <p:ph idx="1" type="body"/>
          </p:nvPr>
        </p:nvSpPr>
        <p:spPr>
          <a:xfrm>
            <a:off x="311700" y="1152475"/>
            <a:ext cx="3551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Once the Feature Map is obtained, the next step is to flatten it.</a:t>
            </a:r>
            <a:endParaRPr sz="1500"/>
          </a:p>
          <a:p>
            <a:pPr indent="0" lvl="0" marL="0" rtl="0" algn="l">
              <a:spcBef>
                <a:spcPts val="1200"/>
              </a:spcBef>
              <a:spcAft>
                <a:spcPts val="0"/>
              </a:spcAft>
              <a:buClr>
                <a:schemeClr val="dk1"/>
              </a:buClr>
              <a:buSzPts val="1100"/>
              <a:buFont typeface="Arial"/>
              <a:buNone/>
            </a:pPr>
            <a:r>
              <a:rPr lang="tr" sz="1500"/>
              <a:t>Flattening involves converting the entire pooled feature map matrix into a single column and feeding the neural network for further processing</a:t>
            </a:r>
            <a:endParaRPr sz="1500"/>
          </a:p>
          <a:p>
            <a:pPr indent="0" lvl="0" marL="0" rtl="0" algn="l">
              <a:spcBef>
                <a:spcPts val="1200"/>
              </a:spcBef>
              <a:spcAft>
                <a:spcPts val="1200"/>
              </a:spcAft>
              <a:buNone/>
            </a:pPr>
            <a:r>
              <a:t/>
            </a:r>
            <a:endParaRPr sz="1500"/>
          </a:p>
        </p:txBody>
      </p:sp>
      <p:pic>
        <p:nvPicPr>
          <p:cNvPr id="261" name="Google Shape;261;p40"/>
          <p:cNvPicPr preferRelativeResize="0"/>
          <p:nvPr/>
        </p:nvPicPr>
        <p:blipFill rotWithShape="1">
          <a:blip r:embed="rId3">
            <a:alphaModFix/>
          </a:blip>
          <a:srcRect b="0" l="8294" r="9825" t="0"/>
          <a:stretch/>
        </p:blipFill>
        <p:spPr>
          <a:xfrm>
            <a:off x="5882325" y="847625"/>
            <a:ext cx="2849525" cy="1663825"/>
          </a:xfrm>
          <a:prstGeom prst="rect">
            <a:avLst/>
          </a:prstGeom>
          <a:noFill/>
          <a:ln>
            <a:noFill/>
          </a:ln>
        </p:spPr>
      </p:pic>
      <p:pic>
        <p:nvPicPr>
          <p:cNvPr id="262" name="Google Shape;262;p40"/>
          <p:cNvPicPr preferRelativeResize="0"/>
          <p:nvPr/>
        </p:nvPicPr>
        <p:blipFill>
          <a:blip r:embed="rId4">
            <a:alphaModFix/>
          </a:blip>
          <a:stretch>
            <a:fillRect/>
          </a:stretch>
        </p:blipFill>
        <p:spPr>
          <a:xfrm>
            <a:off x="4711525" y="2511450"/>
            <a:ext cx="4120774" cy="2146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Fully Connected Layer</a:t>
            </a:r>
            <a:endParaRPr/>
          </a:p>
        </p:txBody>
      </p:sp>
      <p:sp>
        <p:nvSpPr>
          <p:cNvPr id="268" name="Google Shape;268;p41"/>
          <p:cNvSpPr txBox="1"/>
          <p:nvPr>
            <p:ph idx="1" type="body"/>
          </p:nvPr>
        </p:nvSpPr>
        <p:spPr>
          <a:xfrm>
            <a:off x="311700" y="1152475"/>
            <a:ext cx="3375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tr" sz="1500"/>
              <a:t>A fully connected layer (FC) </a:t>
            </a:r>
            <a:r>
              <a:rPr lang="tr" sz="1500"/>
              <a:t>is a layer where all inputs in one layer are connected to each unit of the next layer. It is a standard neural network layer.</a:t>
            </a:r>
            <a:endParaRPr sz="1500"/>
          </a:p>
          <a:p>
            <a:pPr indent="0" lvl="0" marL="0" rtl="0" algn="l">
              <a:lnSpc>
                <a:spcPct val="100000"/>
              </a:lnSpc>
              <a:spcBef>
                <a:spcPts val="1200"/>
              </a:spcBef>
              <a:spcAft>
                <a:spcPts val="0"/>
              </a:spcAft>
              <a:buNone/>
            </a:pPr>
            <a:r>
              <a:rPr lang="tr" sz="1500"/>
              <a:t>Fully connected layers can be used to optimize goals such as class scores.</a:t>
            </a:r>
            <a:endParaRPr sz="1500"/>
          </a:p>
          <a:p>
            <a:pPr indent="0" lvl="0" marL="0" rtl="0" algn="l">
              <a:lnSpc>
                <a:spcPct val="100000"/>
              </a:lnSpc>
              <a:spcBef>
                <a:spcPts val="1200"/>
              </a:spcBef>
              <a:spcAft>
                <a:spcPts val="1200"/>
              </a:spcAft>
              <a:buClr>
                <a:schemeClr val="dk1"/>
              </a:buClr>
              <a:buSzPts val="1400"/>
              <a:buFont typeface="Arial"/>
              <a:buNone/>
            </a:pPr>
            <a:r>
              <a:rPr lang="tr" sz="1500"/>
              <a:t>The biggest advantage of fully connected layers is; They are </a:t>
            </a:r>
            <a:r>
              <a:rPr lang="tr" sz="1500">
                <a:highlight>
                  <a:srgbClr val="CFE2F3"/>
                </a:highlight>
              </a:rPr>
              <a:t>structure independent</a:t>
            </a:r>
            <a:r>
              <a:rPr lang="tr" sz="1500"/>
              <a:t>. No special assumptions to be made about the </a:t>
            </a:r>
            <a:r>
              <a:rPr lang="tr" sz="1500">
                <a:highlight>
                  <a:srgbClr val="CFE2F3"/>
                </a:highlight>
              </a:rPr>
              <a:t>input</a:t>
            </a:r>
            <a:endParaRPr b="1" sz="1500">
              <a:highlight>
                <a:srgbClr val="CFE2F3"/>
              </a:highlight>
            </a:endParaRPr>
          </a:p>
        </p:txBody>
      </p:sp>
      <p:pic>
        <p:nvPicPr>
          <p:cNvPr id="269" name="Google Shape;269;p41"/>
          <p:cNvPicPr preferRelativeResize="0"/>
          <p:nvPr/>
        </p:nvPicPr>
        <p:blipFill>
          <a:blip r:embed="rId3">
            <a:alphaModFix/>
          </a:blip>
          <a:stretch>
            <a:fillRect/>
          </a:stretch>
        </p:blipFill>
        <p:spPr>
          <a:xfrm>
            <a:off x="4277950" y="2861699"/>
            <a:ext cx="4554351" cy="1795925"/>
          </a:xfrm>
          <a:prstGeom prst="rect">
            <a:avLst/>
          </a:prstGeom>
          <a:noFill/>
          <a:ln>
            <a:noFill/>
          </a:ln>
        </p:spPr>
      </p:pic>
      <p:pic>
        <p:nvPicPr>
          <p:cNvPr id="270" name="Google Shape;270;p41"/>
          <p:cNvPicPr preferRelativeResize="0"/>
          <p:nvPr/>
        </p:nvPicPr>
        <p:blipFill rotWithShape="1">
          <a:blip r:embed="rId4">
            <a:alphaModFix/>
          </a:blip>
          <a:srcRect b="9600" l="0" r="6182" t="0"/>
          <a:stretch/>
        </p:blipFill>
        <p:spPr>
          <a:xfrm>
            <a:off x="6204824" y="1152475"/>
            <a:ext cx="2627475" cy="1795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1872150"/>
            <a:ext cx="8520600" cy="139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Commonly Used Activation Functions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Sigmoid Function</a:t>
            </a:r>
            <a:endParaRPr/>
          </a:p>
        </p:txBody>
      </p:sp>
      <p:sp>
        <p:nvSpPr>
          <p:cNvPr id="281" name="Google Shape;281;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tr" sz="1500">
                <a:highlight>
                  <a:srgbClr val="FFFFFF"/>
                </a:highlight>
              </a:rPr>
              <a:t>It is a non-linear function. The value range of this function, which has a probabilistic approach to decision making, is between [0,1].</a:t>
            </a:r>
            <a:endParaRPr sz="1500">
              <a:highlight>
                <a:srgbClr val="FFFFFF"/>
              </a:highlight>
            </a:endParaRPr>
          </a:p>
          <a:p>
            <a:pPr indent="-323850" lvl="0" marL="457200" rtl="0" algn="l">
              <a:spcBef>
                <a:spcPts val="1200"/>
              </a:spcBef>
              <a:spcAft>
                <a:spcPts val="0"/>
              </a:spcAft>
              <a:buSzPts val="1500"/>
              <a:buChar char="●"/>
            </a:pPr>
            <a:r>
              <a:rPr lang="tr" sz="1500">
                <a:highlight>
                  <a:srgbClr val="FFFFFF"/>
                </a:highlight>
              </a:rPr>
              <a:t>Changes in the x value in these functions will cause serious changes on the y value</a:t>
            </a:r>
            <a:endParaRPr sz="1500">
              <a:highlight>
                <a:srgbClr val="FFFFFF"/>
              </a:highlight>
            </a:endParaRPr>
          </a:p>
          <a:p>
            <a:pPr indent="-323850" lvl="0" marL="457200" rtl="0" algn="l">
              <a:spcBef>
                <a:spcPts val="1200"/>
              </a:spcBef>
              <a:spcAft>
                <a:spcPts val="1200"/>
              </a:spcAft>
              <a:buSzPts val="1500"/>
              <a:buChar char="●"/>
            </a:pPr>
            <a:r>
              <a:rPr lang="tr" sz="1500">
                <a:highlight>
                  <a:srgbClr val="FFFFFF"/>
                </a:highlight>
              </a:rPr>
              <a:t>No matter how much x changes between (-infinity, +infinity) the activation value will always be between 0 and 1</a:t>
            </a:r>
            <a:endParaRPr sz="1500">
              <a:highlight>
                <a:srgbClr val="FFFFFF"/>
              </a:highlight>
            </a:endParaRPr>
          </a:p>
        </p:txBody>
      </p:sp>
      <p:pic>
        <p:nvPicPr>
          <p:cNvPr id="282" name="Google Shape;282;p43"/>
          <p:cNvPicPr preferRelativeResize="0"/>
          <p:nvPr/>
        </p:nvPicPr>
        <p:blipFill>
          <a:blip r:embed="rId3">
            <a:alphaModFix/>
          </a:blip>
          <a:stretch>
            <a:fillRect/>
          </a:stretch>
        </p:blipFill>
        <p:spPr>
          <a:xfrm>
            <a:off x="4828250" y="1431925"/>
            <a:ext cx="38100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animEffect filter="fade" transition="in">
                                      <p:cBhvr>
                                        <p:cTn dur="1000"/>
                                        <p:tgtEl>
                                          <p:spTgt spid="2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animEffect filter="fade" transition="in">
                                      <p:cBhvr>
                                        <p:cTn dur="1000"/>
                                        <p:tgtEl>
                                          <p:spTgt spid="2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2" st="2"/>
                                            </p:txEl>
                                          </p:spTgt>
                                        </p:tgtEl>
                                        <p:attrNameLst>
                                          <p:attrName>style.visibility</p:attrName>
                                        </p:attrNameLst>
                                      </p:cBhvr>
                                      <p:to>
                                        <p:strVal val="visible"/>
                                      </p:to>
                                    </p:set>
                                    <p:animEffect filter="fade" transition="in">
                                      <p:cBhvr>
                                        <p:cTn dur="1000"/>
                                        <p:tgtEl>
                                          <p:spTgt spid="28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sz="2520"/>
              <a:t>What You Will Learn In This Course</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eriod"/>
            </a:pPr>
            <a:r>
              <a:rPr lang="tr"/>
              <a:t>We will make an in-depth introduction to the field of Computer Vision and get to know the concepts of image processing, numerical analysis, and pixel</a:t>
            </a:r>
            <a:endParaRPr/>
          </a:p>
          <a:p>
            <a:pPr indent="-317500" lvl="0" marL="457200" rtl="0" algn="l">
              <a:lnSpc>
                <a:spcPct val="150000"/>
              </a:lnSpc>
              <a:spcBef>
                <a:spcPts val="0"/>
              </a:spcBef>
              <a:spcAft>
                <a:spcPts val="0"/>
              </a:spcAft>
              <a:buSzPts val="1400"/>
              <a:buAutoNum type="arabicPeriod"/>
            </a:pPr>
            <a:r>
              <a:rPr lang="tr"/>
              <a:t>We will see operations such as Data Augmentation and feature extraction on the image, and learn the concept of a pre-trained model with Transfer Learning</a:t>
            </a:r>
            <a:endParaRPr/>
          </a:p>
          <a:p>
            <a:pPr indent="-317500" lvl="0" marL="457200" rtl="0" algn="l">
              <a:lnSpc>
                <a:spcPct val="150000"/>
              </a:lnSpc>
              <a:spcBef>
                <a:spcPts val="0"/>
              </a:spcBef>
              <a:spcAft>
                <a:spcPts val="0"/>
              </a:spcAft>
              <a:buSzPts val="1400"/>
              <a:buAutoNum type="arabicPeriod"/>
            </a:pPr>
            <a:r>
              <a:rPr lang="tr"/>
              <a:t>We will meet with the Algorithms used in the field of Computer Vision, we will get to know the frequently used models and activation functions by processing the Convolutional Neural Network architecture with all the details</a:t>
            </a:r>
            <a:endParaRPr/>
          </a:p>
          <a:p>
            <a:pPr indent="-317500" lvl="0" marL="457200" rtl="0" algn="l">
              <a:lnSpc>
                <a:spcPct val="150000"/>
              </a:lnSpc>
              <a:spcBef>
                <a:spcPts val="0"/>
              </a:spcBef>
              <a:spcAft>
                <a:spcPts val="0"/>
              </a:spcAft>
              <a:buSzPts val="1400"/>
              <a:buAutoNum type="arabicPeriod"/>
            </a:pPr>
            <a:r>
              <a:rPr lang="tr"/>
              <a:t>We will make a quick introduction to the Object Detection and Image Classification fields, which are popular Computer Vision fields, and examine the applications made in these fields, the models used, and the ready data sets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Softmax Function</a:t>
            </a:r>
            <a:endParaRPr/>
          </a:p>
        </p:txBody>
      </p:sp>
      <p:sp>
        <p:nvSpPr>
          <p:cNvPr id="288" name="Google Shape;288;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solidFill>
                  <a:srgbClr val="292929"/>
                </a:solidFill>
                <a:highlight>
                  <a:srgbClr val="FFFFFF"/>
                </a:highlight>
              </a:rPr>
              <a:t>Softmax</a:t>
            </a:r>
            <a:r>
              <a:rPr lang="tr">
                <a:solidFill>
                  <a:srgbClr val="292929"/>
                </a:solidFill>
                <a:highlight>
                  <a:srgbClr val="FFFFFF"/>
                </a:highlight>
              </a:rPr>
              <a:t> returns a probability result for each class as output in a multi-class classification problem.</a:t>
            </a:r>
            <a:endParaRPr>
              <a:solidFill>
                <a:srgbClr val="292929"/>
              </a:solidFill>
              <a:highlight>
                <a:srgbClr val="FFFFFF"/>
              </a:highlight>
            </a:endParaRPr>
          </a:p>
          <a:p>
            <a:pPr indent="0" lvl="0" marL="0" rtl="0" algn="l">
              <a:spcBef>
                <a:spcPts val="1200"/>
              </a:spcBef>
              <a:spcAft>
                <a:spcPts val="0"/>
              </a:spcAft>
              <a:buClr>
                <a:schemeClr val="dk1"/>
              </a:buClr>
              <a:buSzPts val="1100"/>
              <a:buFont typeface="Arial"/>
              <a:buNone/>
            </a:pPr>
            <a:r>
              <a:rPr lang="tr">
                <a:solidFill>
                  <a:srgbClr val="292929"/>
                </a:solidFill>
                <a:highlight>
                  <a:srgbClr val="FFFFFF"/>
                </a:highlight>
              </a:rPr>
              <a:t>For multi-class operations your network should end with a softmax activation function so it will give a </a:t>
            </a:r>
            <a:r>
              <a:rPr lang="tr">
                <a:solidFill>
                  <a:srgbClr val="292929"/>
                </a:solidFill>
                <a:highlight>
                  <a:srgbClr val="C9DAF8"/>
                </a:highlight>
              </a:rPr>
              <a:t>probability distribution over N output classes</a:t>
            </a:r>
            <a:r>
              <a:rPr lang="tr">
                <a:solidFill>
                  <a:srgbClr val="292929"/>
                </a:solidFill>
                <a:highlight>
                  <a:schemeClr val="lt1"/>
                </a:highlight>
              </a:rPr>
              <a:t>.</a:t>
            </a:r>
            <a:endParaRPr>
              <a:solidFill>
                <a:srgbClr val="292929"/>
              </a:solidFill>
              <a:highlight>
                <a:schemeClr val="lt1"/>
              </a:highlight>
            </a:endParaRPr>
          </a:p>
          <a:p>
            <a:pPr indent="0" lvl="0" marL="0" rtl="0" algn="l">
              <a:spcBef>
                <a:spcPts val="1200"/>
              </a:spcBef>
              <a:spcAft>
                <a:spcPts val="1200"/>
              </a:spcAft>
              <a:buNone/>
            </a:pPr>
            <a:r>
              <a:t/>
            </a:r>
            <a:endParaRPr>
              <a:solidFill>
                <a:srgbClr val="292929"/>
              </a:solidFill>
              <a:highlight>
                <a:srgbClr val="FFFFFF"/>
              </a:highlight>
            </a:endParaRPr>
          </a:p>
        </p:txBody>
      </p:sp>
      <p:pic>
        <p:nvPicPr>
          <p:cNvPr id="289" name="Google Shape;289;p44"/>
          <p:cNvPicPr preferRelativeResize="0"/>
          <p:nvPr/>
        </p:nvPicPr>
        <p:blipFill>
          <a:blip r:embed="rId3">
            <a:alphaModFix/>
          </a:blip>
          <a:stretch>
            <a:fillRect/>
          </a:stretch>
        </p:blipFill>
        <p:spPr>
          <a:xfrm>
            <a:off x="5633976" y="1124600"/>
            <a:ext cx="3120501" cy="1494525"/>
          </a:xfrm>
          <a:prstGeom prst="rect">
            <a:avLst/>
          </a:prstGeom>
          <a:noFill/>
          <a:ln>
            <a:noFill/>
          </a:ln>
        </p:spPr>
      </p:pic>
      <p:pic>
        <p:nvPicPr>
          <p:cNvPr id="290" name="Google Shape;290;p44"/>
          <p:cNvPicPr preferRelativeResize="0"/>
          <p:nvPr/>
        </p:nvPicPr>
        <p:blipFill rotWithShape="1">
          <a:blip r:embed="rId4">
            <a:alphaModFix/>
          </a:blip>
          <a:srcRect b="0" l="3353" r="4259" t="0"/>
          <a:stretch/>
        </p:blipFill>
        <p:spPr>
          <a:xfrm>
            <a:off x="5871300" y="2726000"/>
            <a:ext cx="2883175" cy="2078625"/>
          </a:xfrm>
          <a:prstGeom prst="rect">
            <a:avLst/>
          </a:prstGeom>
          <a:noFill/>
          <a:ln>
            <a:noFill/>
          </a:ln>
        </p:spPr>
      </p:pic>
      <p:pic>
        <p:nvPicPr>
          <p:cNvPr id="291" name="Google Shape;291;p44"/>
          <p:cNvPicPr preferRelativeResize="0"/>
          <p:nvPr/>
        </p:nvPicPr>
        <p:blipFill>
          <a:blip r:embed="rId5">
            <a:alphaModFix/>
          </a:blip>
          <a:stretch>
            <a:fillRect/>
          </a:stretch>
        </p:blipFill>
        <p:spPr>
          <a:xfrm>
            <a:off x="590320" y="3469175"/>
            <a:ext cx="2961300" cy="103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Effect filter="fade" transition="in">
                                      <p:cBhvr>
                                        <p:cTn dur="1000"/>
                                        <p:tgtEl>
                                          <p:spTgt spid="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Effect filter="fade" transition="in">
                                      <p:cBhvr>
                                        <p:cTn dur="1000"/>
                                        <p:tgtEl>
                                          <p:spTgt spid="2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Effect filter="fade" transition="in">
                                      <p:cBhvr>
                                        <p:cTn dur="1000"/>
                                        <p:tgtEl>
                                          <p:spTgt spid="2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ReLU (Rectified Linear Unit) </a:t>
            </a:r>
            <a:endParaRPr sz="2500"/>
          </a:p>
        </p:txBody>
      </p:sp>
      <p:pic>
        <p:nvPicPr>
          <p:cNvPr id="297" name="Google Shape;297;p45"/>
          <p:cNvPicPr preferRelativeResize="0"/>
          <p:nvPr/>
        </p:nvPicPr>
        <p:blipFill>
          <a:blip r:embed="rId3">
            <a:alphaModFix/>
          </a:blip>
          <a:stretch>
            <a:fillRect/>
          </a:stretch>
        </p:blipFill>
        <p:spPr>
          <a:xfrm>
            <a:off x="4272600" y="1576363"/>
            <a:ext cx="4559700" cy="2568631"/>
          </a:xfrm>
          <a:prstGeom prst="rect">
            <a:avLst/>
          </a:prstGeom>
          <a:noFill/>
          <a:ln>
            <a:noFill/>
          </a:ln>
        </p:spPr>
      </p:pic>
      <p:sp>
        <p:nvSpPr>
          <p:cNvPr id="298" name="Google Shape;298;p45"/>
          <p:cNvSpPr txBox="1"/>
          <p:nvPr>
            <p:ph idx="1" type="body"/>
          </p:nvPr>
        </p:nvSpPr>
        <p:spPr>
          <a:xfrm>
            <a:off x="311700" y="1152475"/>
            <a:ext cx="4080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t>ReLU is an activation function that returns 0 for negative values and the value itself for positive values.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tr"/>
              <a:t>ReLU includes simpler mathematical operations compared to tanh and sigmoid, thus further improving computational performance.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tr"/>
              <a:t>ReLU is used as a solution to the Vanishing Gradient problem as it does not produce small outputs.</a:t>
            </a:r>
            <a:endParaRPr/>
          </a:p>
        </p:txBody>
      </p:sp>
      <p:pic>
        <p:nvPicPr>
          <p:cNvPr id="299" name="Google Shape;299;p45"/>
          <p:cNvPicPr preferRelativeResize="0"/>
          <p:nvPr/>
        </p:nvPicPr>
        <p:blipFill>
          <a:blip r:embed="rId4">
            <a:alphaModFix/>
          </a:blip>
          <a:stretch>
            <a:fillRect/>
          </a:stretch>
        </p:blipFill>
        <p:spPr>
          <a:xfrm>
            <a:off x="5538813" y="1274848"/>
            <a:ext cx="2027275" cy="41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0" st="0"/>
                                            </p:txEl>
                                          </p:spTgt>
                                        </p:tgtEl>
                                        <p:attrNameLst>
                                          <p:attrName>style.visibility</p:attrName>
                                        </p:attrNameLst>
                                      </p:cBhvr>
                                      <p:to>
                                        <p:strVal val="visible"/>
                                      </p:to>
                                    </p:set>
                                    <p:animEffect filter="fade" transition="in">
                                      <p:cBhvr>
                                        <p:cTn dur="1000"/>
                                        <p:tgtEl>
                                          <p:spTgt spid="2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1" st="1"/>
                                            </p:txEl>
                                          </p:spTgt>
                                        </p:tgtEl>
                                        <p:attrNameLst>
                                          <p:attrName>style.visibility</p:attrName>
                                        </p:attrNameLst>
                                      </p:cBhvr>
                                      <p:to>
                                        <p:strVal val="visible"/>
                                      </p:to>
                                    </p:set>
                                    <p:animEffect filter="fade" transition="in">
                                      <p:cBhvr>
                                        <p:cTn dur="1000"/>
                                        <p:tgtEl>
                                          <p:spTgt spid="2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2" st="2"/>
                                            </p:txEl>
                                          </p:spTgt>
                                        </p:tgtEl>
                                        <p:attrNameLst>
                                          <p:attrName>style.visibility</p:attrName>
                                        </p:attrNameLst>
                                      </p:cBhvr>
                                      <p:to>
                                        <p:strVal val="visible"/>
                                      </p:to>
                                    </p:set>
                                    <p:animEffect filter="fade" transition="in">
                                      <p:cBhvr>
                                        <p:cTn dur="1000"/>
                                        <p:tgtEl>
                                          <p:spTgt spid="2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3" st="3"/>
                                            </p:txEl>
                                          </p:spTgt>
                                        </p:tgtEl>
                                        <p:attrNameLst>
                                          <p:attrName>style.visibility</p:attrName>
                                        </p:attrNameLst>
                                      </p:cBhvr>
                                      <p:to>
                                        <p:strVal val="visible"/>
                                      </p:to>
                                    </p:set>
                                    <p:animEffect filter="fade" transition="in">
                                      <p:cBhvr>
                                        <p:cTn dur="1000"/>
                                        <p:tgtEl>
                                          <p:spTgt spid="2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xEl>
                                              <p:pRg end="4" st="4"/>
                                            </p:txEl>
                                          </p:spTgt>
                                        </p:tgtEl>
                                        <p:attrNameLst>
                                          <p:attrName>style.visibility</p:attrName>
                                        </p:attrNameLst>
                                      </p:cBhvr>
                                      <p:to>
                                        <p:strVal val="visible"/>
                                      </p:to>
                                    </p:set>
                                    <p:animEffect filter="fade" transition="in">
                                      <p:cBhvr>
                                        <p:cTn dur="1000"/>
                                        <p:tgtEl>
                                          <p:spTgt spid="2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What is a Pre-Trained Model?</a:t>
            </a:r>
            <a:endParaRPr sz="4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is a Pre-Trained Model?</a:t>
            </a:r>
            <a:endParaRPr/>
          </a:p>
        </p:txBody>
      </p:sp>
      <p:sp>
        <p:nvSpPr>
          <p:cNvPr id="310" name="Google Shape;310;p47"/>
          <p:cNvSpPr txBox="1"/>
          <p:nvPr>
            <p:ph idx="1" type="body"/>
          </p:nvPr>
        </p:nvSpPr>
        <p:spPr>
          <a:xfrm>
            <a:off x="311700" y="1152475"/>
            <a:ext cx="4902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A pre-trained model is a registered network that has been previously trained on a large dataset, typically a large-scale image classification task. You either use the pre-trained model as is, or you use transfer learning to customize this model for a specific task.</a:t>
            </a:r>
            <a:endParaRPr/>
          </a:p>
          <a:p>
            <a:pPr indent="-317500" lvl="0" marL="457200" rtl="0" algn="l">
              <a:spcBef>
                <a:spcPts val="1200"/>
              </a:spcBef>
              <a:spcAft>
                <a:spcPts val="0"/>
              </a:spcAft>
              <a:buSzPts val="1400"/>
              <a:buChar char="●"/>
            </a:pPr>
            <a:r>
              <a:rPr lang="tr"/>
              <a:t>xception</a:t>
            </a:r>
            <a:endParaRPr/>
          </a:p>
          <a:p>
            <a:pPr indent="-317500" lvl="0" marL="457200" rtl="0" algn="l">
              <a:spcBef>
                <a:spcPts val="0"/>
              </a:spcBef>
              <a:spcAft>
                <a:spcPts val="0"/>
              </a:spcAft>
              <a:buSzPts val="1400"/>
              <a:buChar char="●"/>
            </a:pPr>
            <a:r>
              <a:rPr lang="tr"/>
              <a:t>Inception V3</a:t>
            </a:r>
            <a:endParaRPr/>
          </a:p>
          <a:p>
            <a:pPr indent="-317500" lvl="0" marL="457200" rtl="0" algn="l">
              <a:spcBef>
                <a:spcPts val="0"/>
              </a:spcBef>
              <a:spcAft>
                <a:spcPts val="0"/>
              </a:spcAft>
              <a:buSzPts val="1400"/>
              <a:buChar char="●"/>
            </a:pPr>
            <a:r>
              <a:rPr lang="tr"/>
              <a:t>ResNet50</a:t>
            </a:r>
            <a:endParaRPr/>
          </a:p>
          <a:p>
            <a:pPr indent="-317500" lvl="0" marL="457200" rtl="0" algn="l">
              <a:spcBef>
                <a:spcPts val="0"/>
              </a:spcBef>
              <a:spcAft>
                <a:spcPts val="0"/>
              </a:spcAft>
              <a:buSzPts val="1400"/>
              <a:buChar char="●"/>
            </a:pPr>
            <a:r>
              <a:rPr lang="tr"/>
              <a:t>VGG16</a:t>
            </a:r>
            <a:endParaRPr/>
          </a:p>
          <a:p>
            <a:pPr indent="-317500" lvl="0" marL="457200" rtl="0" algn="l">
              <a:spcBef>
                <a:spcPts val="0"/>
              </a:spcBef>
              <a:spcAft>
                <a:spcPts val="0"/>
              </a:spcAft>
              <a:buSzPts val="1400"/>
              <a:buChar char="●"/>
            </a:pPr>
            <a:r>
              <a:rPr lang="tr"/>
              <a:t>VGG19</a:t>
            </a:r>
            <a:endParaRPr/>
          </a:p>
          <a:p>
            <a:pPr indent="-317500" lvl="0" marL="457200" rtl="0" algn="l">
              <a:spcBef>
                <a:spcPts val="0"/>
              </a:spcBef>
              <a:spcAft>
                <a:spcPts val="0"/>
              </a:spcAft>
              <a:buSzPts val="1400"/>
              <a:buChar char="●"/>
            </a:pPr>
            <a:r>
              <a:rPr lang="tr"/>
              <a:t>MobileNet</a:t>
            </a:r>
            <a:endParaRPr/>
          </a:p>
          <a:p>
            <a:pPr indent="0" lvl="0" marL="0" rtl="0" algn="l">
              <a:spcBef>
                <a:spcPts val="1200"/>
              </a:spcBef>
              <a:spcAft>
                <a:spcPts val="0"/>
              </a:spcAft>
              <a:buClr>
                <a:schemeClr val="dk1"/>
              </a:buClr>
              <a:buSzPts val="1100"/>
              <a:buFont typeface="Arial"/>
              <a:buNone/>
            </a:pPr>
            <a:r>
              <a:rPr i="1" lang="tr" sz="1200">
                <a:solidFill>
                  <a:schemeClr val="dk2"/>
                </a:solidFill>
              </a:rPr>
              <a:t>All listed models are pre-trained on the </a:t>
            </a:r>
            <a:r>
              <a:rPr i="1" lang="tr" sz="1200">
                <a:solidFill>
                  <a:schemeClr val="dk2"/>
                </a:solidFill>
                <a:highlight>
                  <a:srgbClr val="C9DAF8"/>
                </a:highlight>
              </a:rPr>
              <a:t>ImageNet</a:t>
            </a:r>
            <a:r>
              <a:rPr i="1" lang="tr" sz="1200">
                <a:solidFill>
                  <a:schemeClr val="dk2"/>
                </a:solidFill>
              </a:rPr>
              <a:t> dataset</a:t>
            </a:r>
            <a:endParaRPr i="1" sz="1200">
              <a:solidFill>
                <a:schemeClr val="dk2"/>
              </a:solidFill>
            </a:endParaRPr>
          </a:p>
          <a:p>
            <a:pPr indent="0" lvl="0" marL="0" rtl="0" algn="l">
              <a:spcBef>
                <a:spcPts val="1200"/>
              </a:spcBef>
              <a:spcAft>
                <a:spcPts val="1200"/>
              </a:spcAft>
              <a:buClr>
                <a:schemeClr val="dk1"/>
              </a:buClr>
              <a:buSzPts val="1100"/>
              <a:buFont typeface="Arial"/>
              <a:buNone/>
            </a:pPr>
            <a:r>
              <a:t/>
            </a:r>
            <a:endParaRPr/>
          </a:p>
        </p:txBody>
      </p:sp>
      <p:pic>
        <p:nvPicPr>
          <p:cNvPr id="311" name="Google Shape;311;p47"/>
          <p:cNvPicPr preferRelativeResize="0"/>
          <p:nvPr/>
        </p:nvPicPr>
        <p:blipFill>
          <a:blip r:embed="rId3">
            <a:alphaModFix/>
          </a:blip>
          <a:stretch>
            <a:fillRect/>
          </a:stretch>
        </p:blipFill>
        <p:spPr>
          <a:xfrm>
            <a:off x="5182350" y="1191350"/>
            <a:ext cx="3649949" cy="333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0" st="0"/>
                                            </p:txEl>
                                          </p:spTgt>
                                        </p:tgtEl>
                                        <p:attrNameLst>
                                          <p:attrName>style.visibility</p:attrName>
                                        </p:attrNameLst>
                                      </p:cBhvr>
                                      <p:to>
                                        <p:strVal val="visible"/>
                                      </p:to>
                                    </p:set>
                                    <p:animEffect filter="fade" transition="in">
                                      <p:cBhvr>
                                        <p:cTn dur="1000"/>
                                        <p:tgtEl>
                                          <p:spTgt spid="3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1" st="1"/>
                                            </p:txEl>
                                          </p:spTgt>
                                        </p:tgtEl>
                                        <p:attrNameLst>
                                          <p:attrName>style.visibility</p:attrName>
                                        </p:attrNameLst>
                                      </p:cBhvr>
                                      <p:to>
                                        <p:strVal val="visible"/>
                                      </p:to>
                                    </p:set>
                                    <p:animEffect filter="fade" transition="in">
                                      <p:cBhvr>
                                        <p:cTn dur="1000"/>
                                        <p:tgtEl>
                                          <p:spTgt spid="3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2" st="2"/>
                                            </p:txEl>
                                          </p:spTgt>
                                        </p:tgtEl>
                                        <p:attrNameLst>
                                          <p:attrName>style.visibility</p:attrName>
                                        </p:attrNameLst>
                                      </p:cBhvr>
                                      <p:to>
                                        <p:strVal val="visible"/>
                                      </p:to>
                                    </p:set>
                                    <p:animEffect filter="fade" transition="in">
                                      <p:cBhvr>
                                        <p:cTn dur="1000"/>
                                        <p:tgtEl>
                                          <p:spTgt spid="3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3" st="3"/>
                                            </p:txEl>
                                          </p:spTgt>
                                        </p:tgtEl>
                                        <p:attrNameLst>
                                          <p:attrName>style.visibility</p:attrName>
                                        </p:attrNameLst>
                                      </p:cBhvr>
                                      <p:to>
                                        <p:strVal val="visible"/>
                                      </p:to>
                                    </p:set>
                                    <p:animEffect filter="fade" transition="in">
                                      <p:cBhvr>
                                        <p:cTn dur="1000"/>
                                        <p:tgtEl>
                                          <p:spTgt spid="3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4" st="4"/>
                                            </p:txEl>
                                          </p:spTgt>
                                        </p:tgtEl>
                                        <p:attrNameLst>
                                          <p:attrName>style.visibility</p:attrName>
                                        </p:attrNameLst>
                                      </p:cBhvr>
                                      <p:to>
                                        <p:strVal val="visible"/>
                                      </p:to>
                                    </p:set>
                                    <p:animEffect filter="fade" transition="in">
                                      <p:cBhvr>
                                        <p:cTn dur="1000"/>
                                        <p:tgtEl>
                                          <p:spTgt spid="3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5" st="5"/>
                                            </p:txEl>
                                          </p:spTgt>
                                        </p:tgtEl>
                                        <p:attrNameLst>
                                          <p:attrName>style.visibility</p:attrName>
                                        </p:attrNameLst>
                                      </p:cBhvr>
                                      <p:to>
                                        <p:strVal val="visible"/>
                                      </p:to>
                                    </p:set>
                                    <p:animEffect filter="fade" transition="in">
                                      <p:cBhvr>
                                        <p:cTn dur="1000"/>
                                        <p:tgtEl>
                                          <p:spTgt spid="3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6" st="6"/>
                                            </p:txEl>
                                          </p:spTgt>
                                        </p:tgtEl>
                                        <p:attrNameLst>
                                          <p:attrName>style.visibility</p:attrName>
                                        </p:attrNameLst>
                                      </p:cBhvr>
                                      <p:to>
                                        <p:strVal val="visible"/>
                                      </p:to>
                                    </p:set>
                                    <p:animEffect filter="fade" transition="in">
                                      <p:cBhvr>
                                        <p:cTn dur="1000"/>
                                        <p:tgtEl>
                                          <p:spTgt spid="3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7" st="7"/>
                                            </p:txEl>
                                          </p:spTgt>
                                        </p:tgtEl>
                                        <p:attrNameLst>
                                          <p:attrName>style.visibility</p:attrName>
                                        </p:attrNameLst>
                                      </p:cBhvr>
                                      <p:to>
                                        <p:strVal val="visible"/>
                                      </p:to>
                                    </p:set>
                                    <p:animEffect filter="fade" transition="in">
                                      <p:cBhvr>
                                        <p:cTn dur="1000"/>
                                        <p:tgtEl>
                                          <p:spTgt spid="31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8" st="8"/>
                                            </p:txEl>
                                          </p:spTgt>
                                        </p:tgtEl>
                                        <p:attrNameLst>
                                          <p:attrName>style.visibility</p:attrName>
                                        </p:attrNameLst>
                                      </p:cBhvr>
                                      <p:to>
                                        <p:strVal val="visible"/>
                                      </p:to>
                                    </p:set>
                                    <p:animEffect filter="fade" transition="in">
                                      <p:cBhvr>
                                        <p:cTn dur="1000"/>
                                        <p:tgtEl>
                                          <p:spTgt spid="31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LeNet-5</a:t>
            </a:r>
            <a:endParaRPr/>
          </a:p>
        </p:txBody>
      </p:sp>
      <p:sp>
        <p:nvSpPr>
          <p:cNvPr id="317" name="Google Shape;31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Yann LeCun and his team published an article in 1998, explaining how image processing methods can be used on Deep Networks. This structure, called LeNet-5, was the first successful Convolutional Neural Network.</a:t>
            </a:r>
            <a:endParaRPr/>
          </a:p>
          <a:p>
            <a:pPr indent="0" lvl="0" marL="0" rtl="0" algn="l">
              <a:spcBef>
                <a:spcPts val="1200"/>
              </a:spcBef>
              <a:spcAft>
                <a:spcPts val="0"/>
              </a:spcAft>
              <a:buNone/>
            </a:pPr>
            <a:r>
              <a:rPr lang="tr"/>
              <a:t>Unlike other models, LeNet-5;</a:t>
            </a:r>
            <a:endParaRPr/>
          </a:p>
          <a:p>
            <a:pPr indent="-317500" lvl="0" marL="457200" rtl="0" algn="l">
              <a:spcBef>
                <a:spcPts val="1200"/>
              </a:spcBef>
              <a:spcAft>
                <a:spcPts val="0"/>
              </a:spcAft>
              <a:buSzPts val="1400"/>
              <a:buChar char="●"/>
            </a:pPr>
            <a:r>
              <a:rPr lang="tr"/>
              <a:t>During the pooling phase, it performs average-pooling instead of max-pooling</a:t>
            </a:r>
            <a:endParaRPr/>
          </a:p>
          <a:p>
            <a:pPr indent="-317500" lvl="0" marL="457200" rtl="0" algn="l">
              <a:spcBef>
                <a:spcPts val="0"/>
              </a:spcBef>
              <a:spcAft>
                <a:spcPts val="0"/>
              </a:spcAft>
              <a:buSzPts val="1400"/>
              <a:buChar char="●"/>
            </a:pPr>
            <a:r>
              <a:rPr lang="tr"/>
              <a:t>Sigmoid and hyperbolic tangent are used as activation functions</a:t>
            </a:r>
            <a:endParaRPr/>
          </a:p>
        </p:txBody>
      </p:sp>
      <p:pic>
        <p:nvPicPr>
          <p:cNvPr id="318" name="Google Shape;318;p48"/>
          <p:cNvPicPr preferRelativeResize="0"/>
          <p:nvPr/>
        </p:nvPicPr>
        <p:blipFill>
          <a:blip r:embed="rId3">
            <a:alphaModFix/>
          </a:blip>
          <a:stretch>
            <a:fillRect/>
          </a:stretch>
        </p:blipFill>
        <p:spPr>
          <a:xfrm>
            <a:off x="2222024" y="3127400"/>
            <a:ext cx="4699950" cy="149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10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1000"/>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animEffect filter="fade" transition="in">
                                      <p:cBhvr>
                                        <p:cTn dur="1000"/>
                                        <p:tgtEl>
                                          <p:spTgt spid="3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animEffect filter="fade" transition="in">
                                      <p:cBhvr>
                                        <p:cTn dur="1000"/>
                                        <p:tgtEl>
                                          <p:spTgt spid="3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VGG16</a:t>
            </a:r>
            <a:endParaRPr/>
          </a:p>
        </p:txBody>
      </p:sp>
      <p:sp>
        <p:nvSpPr>
          <p:cNvPr id="324" name="Google Shape;324;p49"/>
          <p:cNvSpPr txBox="1"/>
          <p:nvPr>
            <p:ph idx="1" type="body"/>
          </p:nvPr>
        </p:nvSpPr>
        <p:spPr>
          <a:xfrm>
            <a:off x="311700" y="1152475"/>
            <a:ext cx="4365000" cy="3416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SzPts val="1400"/>
              <a:buChar char="●"/>
            </a:pPr>
            <a:r>
              <a:rPr lang="tr"/>
              <a:t>It is a simple network model and the most important difference from other networks is the use of 2 or 3 convolution layers</a:t>
            </a:r>
            <a:endParaRPr/>
          </a:p>
          <a:p>
            <a:pPr indent="-317500" lvl="0" marL="457200" rtl="0" algn="l">
              <a:lnSpc>
                <a:spcPct val="115000"/>
              </a:lnSpc>
              <a:spcBef>
                <a:spcPts val="1200"/>
              </a:spcBef>
              <a:spcAft>
                <a:spcPts val="0"/>
              </a:spcAft>
              <a:buSzPts val="1400"/>
              <a:buChar char="●"/>
            </a:pPr>
            <a:r>
              <a:rPr lang="tr"/>
              <a:t>Calculates 1000 class softmax performance on two FC layer outputs</a:t>
            </a:r>
            <a:endParaRPr/>
          </a:p>
          <a:p>
            <a:pPr indent="-317500" lvl="0" marL="457200" rtl="0" algn="l">
              <a:lnSpc>
                <a:spcPct val="115000"/>
              </a:lnSpc>
              <a:spcBef>
                <a:spcPts val="1200"/>
              </a:spcBef>
              <a:spcAft>
                <a:spcPts val="0"/>
              </a:spcAft>
              <a:buSzPts val="1400"/>
              <a:buChar char="●"/>
            </a:pPr>
            <a:r>
              <a:rPr lang="tr"/>
              <a:t>Approximately 138 million parameter calculations are made</a:t>
            </a:r>
            <a:endParaRPr/>
          </a:p>
          <a:p>
            <a:pPr indent="-317500" lvl="0" marL="457200" rtl="0" algn="l">
              <a:lnSpc>
                <a:spcPct val="115000"/>
              </a:lnSpc>
              <a:spcBef>
                <a:spcPts val="1200"/>
              </a:spcBef>
              <a:spcAft>
                <a:spcPts val="1200"/>
              </a:spcAft>
              <a:buSzPts val="1400"/>
              <a:buChar char="●"/>
            </a:pPr>
            <a:r>
              <a:rPr lang="tr"/>
              <a:t>As in other models, while the height and width dimensions of the matrices decrease from the input to the output, the depth value increases</a:t>
            </a:r>
            <a:endParaRPr/>
          </a:p>
        </p:txBody>
      </p:sp>
      <p:pic>
        <p:nvPicPr>
          <p:cNvPr id="325" name="Google Shape;325;p49"/>
          <p:cNvPicPr preferRelativeResize="0"/>
          <p:nvPr/>
        </p:nvPicPr>
        <p:blipFill>
          <a:blip r:embed="rId3">
            <a:alphaModFix/>
          </a:blip>
          <a:stretch>
            <a:fillRect/>
          </a:stretch>
        </p:blipFill>
        <p:spPr>
          <a:xfrm>
            <a:off x="4747300" y="1559638"/>
            <a:ext cx="4084999" cy="2602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animEffect filter="fade" transition="in">
                                      <p:cBhvr>
                                        <p:cTn dur="1000"/>
                                        <p:tgtEl>
                                          <p:spTgt spid="3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animEffect filter="fade" transition="in">
                                      <p:cBhvr>
                                        <p:cTn dur="1000"/>
                                        <p:tgtEl>
                                          <p:spTgt spid="3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2" st="2"/>
                                            </p:txEl>
                                          </p:spTgt>
                                        </p:tgtEl>
                                        <p:attrNameLst>
                                          <p:attrName>style.visibility</p:attrName>
                                        </p:attrNameLst>
                                      </p:cBhvr>
                                      <p:to>
                                        <p:strVal val="visible"/>
                                      </p:to>
                                    </p:set>
                                    <p:animEffect filter="fade" transition="in">
                                      <p:cBhvr>
                                        <p:cTn dur="1000"/>
                                        <p:tgtEl>
                                          <p:spTgt spid="3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3" st="3"/>
                                            </p:txEl>
                                          </p:spTgt>
                                        </p:tgtEl>
                                        <p:attrNameLst>
                                          <p:attrName>style.visibility</p:attrName>
                                        </p:attrNameLst>
                                      </p:cBhvr>
                                      <p:to>
                                        <p:strVal val="visible"/>
                                      </p:to>
                                    </p:set>
                                    <p:animEffect filter="fade" transition="in">
                                      <p:cBhvr>
                                        <p:cTn dur="1000"/>
                                        <p:tgtEl>
                                          <p:spTgt spid="32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ResNet50</a:t>
            </a:r>
            <a:endParaRPr/>
          </a:p>
        </p:txBody>
      </p:sp>
      <p:sp>
        <p:nvSpPr>
          <p:cNvPr id="331" name="Google Shape;331;p50"/>
          <p:cNvSpPr txBox="1"/>
          <p:nvPr>
            <p:ph idx="1" type="body"/>
          </p:nvPr>
        </p:nvSpPr>
        <p:spPr>
          <a:xfrm>
            <a:off x="311700" y="1152475"/>
            <a:ext cx="3889200" cy="3416400"/>
          </a:xfrm>
          <a:prstGeom prst="rect">
            <a:avLst/>
          </a:prstGeom>
        </p:spPr>
        <p:txBody>
          <a:bodyPr anchorCtr="0" anchor="t" bIns="91425" lIns="91425" spcFirstLastPara="1" rIns="91425" wrap="square" tIns="91425">
            <a:normAutofit/>
          </a:bodyPr>
          <a:lstStyle/>
          <a:p>
            <a:pPr indent="-323850" lvl="0" marL="457200" rtl="0" algn="l">
              <a:spcBef>
                <a:spcPts val="1000"/>
              </a:spcBef>
              <a:spcAft>
                <a:spcPts val="0"/>
              </a:spcAft>
              <a:buSzPts val="1500"/>
              <a:buChar char="●"/>
            </a:pPr>
            <a:r>
              <a:rPr lang="tr" sz="1500"/>
              <a:t>ResNet50 is a Convolutional Neural network with a depth of 50 layers</a:t>
            </a:r>
            <a:endParaRPr sz="1500"/>
          </a:p>
          <a:p>
            <a:pPr indent="-323850" lvl="0" marL="457200" rtl="0" algn="l">
              <a:spcBef>
                <a:spcPts val="1200"/>
              </a:spcBef>
              <a:spcAft>
                <a:spcPts val="0"/>
              </a:spcAft>
              <a:buSzPts val="1500"/>
              <a:buChar char="●"/>
            </a:pPr>
            <a:r>
              <a:rPr lang="tr" sz="1500"/>
              <a:t>Network has 224x224 input size</a:t>
            </a:r>
            <a:endParaRPr sz="1500"/>
          </a:p>
          <a:p>
            <a:pPr indent="-323850" lvl="0" marL="457200" rtl="0" algn="l">
              <a:spcBef>
                <a:spcPts val="1200"/>
              </a:spcBef>
              <a:spcAft>
                <a:spcPts val="1200"/>
              </a:spcAft>
              <a:buSzPts val="1500"/>
              <a:buChar char="●"/>
            </a:pPr>
            <a:r>
              <a:rPr lang="tr" sz="1500"/>
              <a:t>Unlike other networks, ResNet is formed by adding residual values (residual value) to the model, which feeds the next layers (residual block)</a:t>
            </a:r>
            <a:endParaRPr sz="1500"/>
          </a:p>
        </p:txBody>
      </p:sp>
      <p:pic>
        <p:nvPicPr>
          <p:cNvPr id="332" name="Google Shape;332;p50"/>
          <p:cNvPicPr preferRelativeResize="0"/>
          <p:nvPr/>
        </p:nvPicPr>
        <p:blipFill>
          <a:blip r:embed="rId3">
            <a:alphaModFix/>
          </a:blip>
          <a:stretch>
            <a:fillRect/>
          </a:stretch>
        </p:blipFill>
        <p:spPr>
          <a:xfrm>
            <a:off x="4542125" y="1215275"/>
            <a:ext cx="4290175" cy="329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Effect filter="fade" transition="in">
                                      <p:cBhvr>
                                        <p:cTn dur="1000"/>
                                        <p:tgtEl>
                                          <p:spTgt spid="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animEffect filter="fade" transition="in">
                                      <p:cBhvr>
                                        <p:cTn dur="1000"/>
                                        <p:tgtEl>
                                          <p:spTgt spid="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animEffect filter="fade" transition="in">
                                      <p:cBhvr>
                                        <p:cTn dur="1000"/>
                                        <p:tgtEl>
                                          <p:spTgt spid="33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Recurrent Neural Networks</a:t>
            </a:r>
            <a:endParaRPr sz="4800"/>
          </a:p>
          <a:p>
            <a:pPr indent="0" lvl="0" marL="0" rtl="0" algn="ctr">
              <a:spcBef>
                <a:spcPts val="0"/>
              </a:spcBef>
              <a:spcAft>
                <a:spcPts val="0"/>
              </a:spcAft>
              <a:buNone/>
            </a:pPr>
            <a:r>
              <a:rPr lang="tr" sz="4800"/>
              <a:t>RNNs</a:t>
            </a:r>
            <a:endParaRPr sz="4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Recurrent Neural Network</a:t>
            </a:r>
            <a:endParaRPr/>
          </a:p>
        </p:txBody>
      </p:sp>
      <p:sp>
        <p:nvSpPr>
          <p:cNvPr id="343" name="Google Shape;343;p52"/>
          <p:cNvSpPr txBox="1"/>
          <p:nvPr>
            <p:ph idx="1" type="body"/>
          </p:nvPr>
        </p:nvSpPr>
        <p:spPr>
          <a:xfrm>
            <a:off x="311700" y="1152475"/>
            <a:ext cx="8520600" cy="1640100"/>
          </a:xfrm>
          <a:prstGeom prst="rect">
            <a:avLst/>
          </a:prstGeom>
        </p:spPr>
        <p:txBody>
          <a:bodyPr anchorCtr="0" anchor="t" bIns="91425" lIns="91425" spcFirstLastPara="1" rIns="91425" wrap="square" tIns="91425">
            <a:normAutofit/>
          </a:bodyPr>
          <a:lstStyle/>
          <a:p>
            <a:pPr indent="-317500" lvl="0" marL="457200" rtl="0" algn="l">
              <a:spcBef>
                <a:spcPts val="1000"/>
              </a:spcBef>
              <a:spcAft>
                <a:spcPts val="0"/>
              </a:spcAft>
              <a:buSzPts val="1400"/>
              <a:buChar char="●"/>
            </a:pPr>
            <a:r>
              <a:rPr lang="tr"/>
              <a:t>RNN is a type of neural network with an </a:t>
            </a:r>
            <a:r>
              <a:rPr lang="tr">
                <a:highlight>
                  <a:srgbClr val="C9DAF8"/>
                </a:highlight>
              </a:rPr>
              <a:t>internal loop</a:t>
            </a:r>
            <a:endParaRPr>
              <a:highlight>
                <a:srgbClr val="C9DAF8"/>
              </a:highlight>
            </a:endParaRPr>
          </a:p>
          <a:p>
            <a:pPr indent="-317500" lvl="0" marL="457200" rtl="0" algn="l">
              <a:spcBef>
                <a:spcPts val="1200"/>
              </a:spcBef>
              <a:spcAft>
                <a:spcPts val="0"/>
              </a:spcAft>
              <a:buSzPts val="1400"/>
              <a:buChar char="●"/>
            </a:pPr>
            <a:r>
              <a:rPr lang="tr"/>
              <a:t>They process each input they encounter </a:t>
            </a:r>
            <a:r>
              <a:rPr lang="tr">
                <a:highlight>
                  <a:srgbClr val="C9DAF8"/>
                </a:highlight>
              </a:rPr>
              <a:t>independently</a:t>
            </a:r>
            <a:r>
              <a:rPr lang="tr"/>
              <a:t> from each other and do not keep state information between inputs</a:t>
            </a:r>
            <a:endParaRPr/>
          </a:p>
          <a:p>
            <a:pPr indent="-317500" lvl="0" marL="457200" rtl="0" algn="l">
              <a:spcBef>
                <a:spcPts val="1200"/>
              </a:spcBef>
              <a:spcAft>
                <a:spcPts val="1200"/>
              </a:spcAft>
              <a:buSzPts val="1400"/>
              <a:buChar char="●"/>
            </a:pPr>
            <a:r>
              <a:rPr lang="tr"/>
              <a:t>With RNN we can feed the output to another neural network and run the image data with </a:t>
            </a:r>
            <a:r>
              <a:rPr lang="tr">
                <a:highlight>
                  <a:srgbClr val="C9DAF8"/>
                </a:highlight>
              </a:rPr>
              <a:t>arrays</a:t>
            </a:r>
            <a:endParaRPr>
              <a:highlight>
                <a:srgbClr val="C9DAF8"/>
              </a:highlight>
            </a:endParaRPr>
          </a:p>
        </p:txBody>
      </p:sp>
      <p:pic>
        <p:nvPicPr>
          <p:cNvPr descr="Introduction to Recurrent Neural Networks (RNN) with Dinosaurs | by Marco  Peixeiro | Towards Data Science" id="344" name="Google Shape;344;p52"/>
          <p:cNvPicPr preferRelativeResize="0"/>
          <p:nvPr/>
        </p:nvPicPr>
        <p:blipFill>
          <a:blip r:embed="rId3">
            <a:alphaModFix/>
          </a:blip>
          <a:stretch>
            <a:fillRect/>
          </a:stretch>
        </p:blipFill>
        <p:spPr>
          <a:xfrm>
            <a:off x="938813" y="2792575"/>
            <a:ext cx="7266384" cy="178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0" st="0"/>
                                            </p:txEl>
                                          </p:spTgt>
                                        </p:tgtEl>
                                        <p:attrNameLst>
                                          <p:attrName>style.visibility</p:attrName>
                                        </p:attrNameLst>
                                      </p:cBhvr>
                                      <p:to>
                                        <p:strVal val="visible"/>
                                      </p:to>
                                    </p:set>
                                    <p:animEffect filter="fade" transition="in">
                                      <p:cBhvr>
                                        <p:cTn dur="1000"/>
                                        <p:tgtEl>
                                          <p:spTgt spid="3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1" st="1"/>
                                            </p:txEl>
                                          </p:spTgt>
                                        </p:tgtEl>
                                        <p:attrNameLst>
                                          <p:attrName>style.visibility</p:attrName>
                                        </p:attrNameLst>
                                      </p:cBhvr>
                                      <p:to>
                                        <p:strVal val="visible"/>
                                      </p:to>
                                    </p:set>
                                    <p:animEffect filter="fade" transition="in">
                                      <p:cBhvr>
                                        <p:cTn dur="1000"/>
                                        <p:tgtEl>
                                          <p:spTgt spid="3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2" st="2"/>
                                            </p:txEl>
                                          </p:spTgt>
                                        </p:tgtEl>
                                        <p:attrNameLst>
                                          <p:attrName>style.visibility</p:attrName>
                                        </p:attrNameLst>
                                      </p:cBhvr>
                                      <p:to>
                                        <p:strVal val="visible"/>
                                      </p:to>
                                    </p:set>
                                    <p:animEffect filter="fade" transition="in">
                                      <p:cBhvr>
                                        <p:cTn dur="1000"/>
                                        <p:tgtEl>
                                          <p:spTgt spid="3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RNN and Computer Vision</a:t>
            </a:r>
            <a:endParaRPr/>
          </a:p>
        </p:txBody>
      </p:sp>
      <p:sp>
        <p:nvSpPr>
          <p:cNvPr id="350" name="Google Shape;350;p53"/>
          <p:cNvSpPr txBox="1"/>
          <p:nvPr>
            <p:ph idx="1" type="body"/>
          </p:nvPr>
        </p:nvSpPr>
        <p:spPr>
          <a:xfrm>
            <a:off x="311700" y="1152475"/>
            <a:ext cx="447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To understand actions in videos, it is necessary to analyze multiple images, not just one.</a:t>
            </a:r>
            <a:endParaRPr/>
          </a:p>
          <a:p>
            <a:pPr indent="0" lvl="0" marL="0" rtl="0" algn="l">
              <a:spcBef>
                <a:spcPts val="1200"/>
              </a:spcBef>
              <a:spcAft>
                <a:spcPts val="0"/>
              </a:spcAft>
              <a:buClr>
                <a:schemeClr val="dk1"/>
              </a:buClr>
              <a:buSzPts val="1100"/>
              <a:buFont typeface="Arial"/>
              <a:buNone/>
            </a:pPr>
            <a:r>
              <a:rPr lang="tr"/>
              <a:t>Combining CNNs and RNNs allows us to work on videos.</a:t>
            </a:r>
            <a:endParaRPr/>
          </a:p>
          <a:p>
            <a:pPr indent="0" lvl="0" marL="0" rtl="0" algn="l">
              <a:spcBef>
                <a:spcPts val="1200"/>
              </a:spcBef>
              <a:spcAft>
                <a:spcPts val="0"/>
              </a:spcAft>
              <a:buClr>
                <a:schemeClr val="dk1"/>
              </a:buClr>
              <a:buSzPts val="1100"/>
              <a:buFont typeface="Arial"/>
              <a:buNone/>
            </a:pPr>
            <a:r>
              <a:rPr i="1" lang="tr" sz="1200">
                <a:solidFill>
                  <a:schemeClr val="dk2"/>
                </a:solidFill>
                <a:highlight>
                  <a:schemeClr val="lt1"/>
                </a:highlight>
              </a:rPr>
              <a:t>CNN and RNN architectures may seem to be used to handle different problems, but some data types can be handled by both architectures. For example, RNNs use sequences as input. Sequences can also be videos, which are a series of images.</a:t>
            </a:r>
            <a:endParaRPr i="1" sz="1200">
              <a:solidFill>
                <a:schemeClr val="dk2"/>
              </a:solidFill>
              <a:highlight>
                <a:schemeClr val="lt1"/>
              </a:highlight>
            </a:endParaRPr>
          </a:p>
          <a:p>
            <a:pPr indent="0" lvl="0" marL="0" rtl="0" algn="l">
              <a:spcBef>
                <a:spcPts val="1200"/>
              </a:spcBef>
              <a:spcAft>
                <a:spcPts val="1200"/>
              </a:spcAft>
              <a:buNone/>
            </a:pPr>
            <a:r>
              <a:t/>
            </a:r>
            <a:endParaRPr/>
          </a:p>
        </p:txBody>
      </p:sp>
      <p:pic>
        <p:nvPicPr>
          <p:cNvPr id="351" name="Google Shape;351;p53"/>
          <p:cNvPicPr preferRelativeResize="0"/>
          <p:nvPr/>
        </p:nvPicPr>
        <p:blipFill>
          <a:blip r:embed="rId3">
            <a:alphaModFix/>
          </a:blip>
          <a:stretch>
            <a:fillRect/>
          </a:stretch>
        </p:blipFill>
        <p:spPr>
          <a:xfrm>
            <a:off x="4896110" y="1190475"/>
            <a:ext cx="3895991"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animEffect filter="fade" transition="in">
                                      <p:cBhvr>
                                        <p:cTn dur="1000"/>
                                        <p:tgtEl>
                                          <p:spTgt spid="3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animEffect filter="fade" transition="in">
                                      <p:cBhvr>
                                        <p:cTn dur="1000"/>
                                        <p:tgtEl>
                                          <p:spTgt spid="3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animEffect filter="fade" transition="in">
                                      <p:cBhvr>
                                        <p:cTn dur="1000"/>
                                        <p:tgtEl>
                                          <p:spTgt spid="3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animEffect filter="fade" transition="in">
                                      <p:cBhvr>
                                        <p:cTn dur="1000"/>
                                        <p:tgtEl>
                                          <p:spTgt spid="3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İrem Kömürcü</a:t>
            </a:r>
            <a:endParaRPr/>
          </a:p>
        </p:txBody>
      </p:sp>
      <p:sp>
        <p:nvSpPr>
          <p:cNvPr id="90" name="Google Shape;90;p18"/>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irem-komurcu</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iremkomurcu</a:t>
            </a:r>
            <a:endParaRPr/>
          </a:p>
          <a:p>
            <a:pPr indent="0" lvl="0" marL="0" rtl="0" algn="ctr">
              <a:lnSpc>
                <a:spcPct val="90000"/>
              </a:lnSpc>
              <a:spcBef>
                <a:spcPts val="800"/>
              </a:spcBef>
              <a:spcAft>
                <a:spcPts val="0"/>
              </a:spcAft>
              <a:buClr>
                <a:schemeClr val="dk1"/>
              </a:buClr>
              <a:buSzPts val="1400"/>
              <a:buNone/>
            </a:pPr>
            <a:r>
              <a:rPr b="1" lang="tr" sz="1400"/>
              <a:t>Twitter</a:t>
            </a:r>
            <a:r>
              <a:rPr b="1" lang="tr" sz="1400"/>
              <a:t>: </a:t>
            </a:r>
            <a:r>
              <a:rPr lang="tr" sz="1400"/>
              <a:t>iremkomurcu</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Recurrent Neural Network</a:t>
            </a:r>
            <a:endParaRPr/>
          </a:p>
        </p:txBody>
      </p:sp>
      <p:sp>
        <p:nvSpPr>
          <p:cNvPr id="357" name="Google Shape;357;p5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Advantages;</a:t>
            </a:r>
            <a:endParaRPr b="1"/>
          </a:p>
          <a:p>
            <a:pPr indent="0" lvl="0" marL="0" rtl="0" algn="l">
              <a:spcBef>
                <a:spcPts val="1200"/>
              </a:spcBef>
              <a:spcAft>
                <a:spcPts val="0"/>
              </a:spcAft>
              <a:buClr>
                <a:schemeClr val="dk1"/>
              </a:buClr>
              <a:buSzPts val="1100"/>
              <a:buFont typeface="Arial"/>
              <a:buNone/>
            </a:pPr>
            <a:r>
              <a:rPr lang="tr"/>
              <a:t>• Possibility to process input of any length</a:t>
            </a:r>
            <a:endParaRPr/>
          </a:p>
          <a:p>
            <a:pPr indent="0" lvl="0" marL="0" rtl="0" algn="l">
              <a:spcBef>
                <a:spcPts val="1200"/>
              </a:spcBef>
              <a:spcAft>
                <a:spcPts val="0"/>
              </a:spcAft>
              <a:buClr>
                <a:schemeClr val="dk1"/>
              </a:buClr>
              <a:buSzPts val="1100"/>
              <a:buFont typeface="Arial"/>
              <a:buNone/>
            </a:pPr>
            <a:r>
              <a:rPr lang="tr"/>
              <a:t>• Model size increasing with input size</a:t>
            </a:r>
            <a:endParaRPr/>
          </a:p>
          <a:p>
            <a:pPr indent="0" lvl="0" marL="0" rtl="0" algn="l">
              <a:spcBef>
                <a:spcPts val="1200"/>
              </a:spcBef>
              <a:spcAft>
                <a:spcPts val="0"/>
              </a:spcAft>
              <a:buClr>
                <a:schemeClr val="dk1"/>
              </a:buClr>
              <a:buSzPts val="1100"/>
              <a:buFont typeface="Arial"/>
              <a:buNone/>
            </a:pPr>
            <a:r>
              <a:rPr lang="tr"/>
              <a:t>• Calculation takes historical information into account</a:t>
            </a:r>
            <a:endParaRPr/>
          </a:p>
          <a:p>
            <a:pPr indent="0" lvl="0" marL="0" rtl="0" algn="l">
              <a:spcBef>
                <a:spcPts val="1200"/>
              </a:spcBef>
              <a:spcAft>
                <a:spcPts val="0"/>
              </a:spcAft>
              <a:buClr>
                <a:schemeClr val="dk1"/>
              </a:buClr>
              <a:buSzPts val="1100"/>
              <a:buFont typeface="Arial"/>
              <a:buNone/>
            </a:pPr>
            <a:r>
              <a:rPr lang="tr"/>
              <a:t>• Weights are shared over time</a:t>
            </a:r>
            <a:endParaRPr/>
          </a:p>
          <a:p>
            <a:pPr indent="0" lvl="0" marL="0" rtl="0" algn="l">
              <a:spcBef>
                <a:spcPts val="1200"/>
              </a:spcBef>
              <a:spcAft>
                <a:spcPts val="1200"/>
              </a:spcAft>
              <a:buNone/>
            </a:pPr>
            <a:r>
              <a:t/>
            </a:r>
            <a:endParaRPr b="1"/>
          </a:p>
        </p:txBody>
      </p:sp>
      <p:sp>
        <p:nvSpPr>
          <p:cNvPr id="358" name="Google Shape;358;p5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Disadvantages;</a:t>
            </a:r>
            <a:endParaRPr b="1"/>
          </a:p>
          <a:p>
            <a:pPr indent="0" lvl="0" marL="0" rtl="0" algn="l">
              <a:spcBef>
                <a:spcPts val="1200"/>
              </a:spcBef>
              <a:spcAft>
                <a:spcPts val="0"/>
              </a:spcAft>
              <a:buClr>
                <a:schemeClr val="dk1"/>
              </a:buClr>
              <a:buSzPts val="1100"/>
              <a:buFont typeface="Arial"/>
              <a:buNone/>
            </a:pPr>
            <a:r>
              <a:rPr b="1" lang="tr"/>
              <a:t>•</a:t>
            </a:r>
            <a:r>
              <a:rPr lang="tr"/>
              <a:t> Calculation is slow</a:t>
            </a:r>
            <a:endParaRPr/>
          </a:p>
          <a:p>
            <a:pPr indent="0" lvl="0" marL="0" rtl="0" algn="l">
              <a:spcBef>
                <a:spcPts val="1200"/>
              </a:spcBef>
              <a:spcAft>
                <a:spcPts val="0"/>
              </a:spcAft>
              <a:buClr>
                <a:schemeClr val="dk1"/>
              </a:buClr>
              <a:buSzPts val="1100"/>
              <a:buFont typeface="Arial"/>
              <a:buNone/>
            </a:pPr>
            <a:r>
              <a:rPr lang="tr"/>
              <a:t>• Difficulty accessing information from a long time ago</a:t>
            </a:r>
            <a:endParaRPr/>
          </a:p>
          <a:p>
            <a:pPr indent="0" lvl="0" marL="0" rtl="0" algn="l">
              <a:spcBef>
                <a:spcPts val="1200"/>
              </a:spcBef>
              <a:spcAft>
                <a:spcPts val="0"/>
              </a:spcAft>
              <a:buClr>
                <a:schemeClr val="dk1"/>
              </a:buClr>
              <a:buSzPts val="1100"/>
              <a:buFont typeface="Arial"/>
              <a:buNone/>
            </a:pPr>
            <a:r>
              <a:rPr lang="tr"/>
              <a:t>• No future input for the current situation can be considered</a:t>
            </a:r>
            <a:endParaRPr/>
          </a:p>
          <a:p>
            <a:pPr indent="0" lvl="0" marL="0" rtl="0" algn="l">
              <a:spcBef>
                <a:spcPts val="1200"/>
              </a:spcBef>
              <a:spcAft>
                <a:spcPts val="1200"/>
              </a:spcAft>
              <a:buNone/>
            </a:pPr>
            <a:r>
              <a:t/>
            </a:r>
            <a:endParaRPr b="1"/>
          </a:p>
        </p:txBody>
      </p:sp>
      <p:pic>
        <p:nvPicPr>
          <p:cNvPr descr="Introduction to Recurrent Neural Networks (RNN) with Dinosaurs | by Marco  Peixeiro | Towards Data Science" id="359" name="Google Shape;359;p54"/>
          <p:cNvPicPr preferRelativeResize="0"/>
          <p:nvPr/>
        </p:nvPicPr>
        <p:blipFill>
          <a:blip r:embed="rId3">
            <a:alphaModFix/>
          </a:blip>
          <a:stretch>
            <a:fillRect/>
          </a:stretch>
        </p:blipFill>
        <p:spPr>
          <a:xfrm>
            <a:off x="1776413" y="3462550"/>
            <a:ext cx="5591174" cy="1374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Other Techniques Used in Convolutional Networks</a:t>
            </a:r>
            <a:endParaRPr sz="4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Data Augmentation</a:t>
            </a:r>
            <a:endParaRPr sz="4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Data Augmentation</a:t>
            </a:r>
            <a:endParaRPr/>
          </a:p>
        </p:txBody>
      </p:sp>
      <p:sp>
        <p:nvSpPr>
          <p:cNvPr id="375" name="Google Shape;375;p57"/>
          <p:cNvSpPr txBox="1"/>
          <p:nvPr>
            <p:ph idx="1" type="body"/>
          </p:nvPr>
        </p:nvSpPr>
        <p:spPr>
          <a:xfrm>
            <a:off x="311700" y="1152475"/>
            <a:ext cx="472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sz="1500"/>
              <a:t>Data augmentation in data analysis is a technique used to increase the amount of data by adding slightly modified copies of already existing data or newly created synthetic data from existing data.</a:t>
            </a:r>
            <a:endParaRPr sz="1500"/>
          </a:p>
          <a:p>
            <a:pPr indent="0" lvl="0" marL="0" rtl="0" algn="l">
              <a:spcBef>
                <a:spcPts val="1200"/>
              </a:spcBef>
              <a:spcAft>
                <a:spcPts val="0"/>
              </a:spcAft>
              <a:buClr>
                <a:schemeClr val="dk1"/>
              </a:buClr>
              <a:buSzPts val="1100"/>
              <a:buFont typeface="Arial"/>
              <a:buNone/>
            </a:pPr>
            <a:r>
              <a:rPr lang="tr" sz="1500"/>
              <a:t>It helps avoid overfitting when training a machine learning model.</a:t>
            </a:r>
            <a:endParaRPr sz="1500"/>
          </a:p>
          <a:p>
            <a:pPr indent="0" lvl="0" marL="0" rtl="0" algn="l">
              <a:spcBef>
                <a:spcPts val="1200"/>
              </a:spcBef>
              <a:spcAft>
                <a:spcPts val="1200"/>
              </a:spcAft>
              <a:buNone/>
            </a:pPr>
            <a:r>
              <a:rPr lang="tr" sz="1500"/>
              <a:t>It is closely related to oversampling in data analysis.</a:t>
            </a:r>
            <a:endParaRPr sz="1500"/>
          </a:p>
        </p:txBody>
      </p:sp>
      <p:pic>
        <p:nvPicPr>
          <p:cNvPr id="376" name="Google Shape;376;p57"/>
          <p:cNvPicPr preferRelativeResize="0"/>
          <p:nvPr/>
        </p:nvPicPr>
        <p:blipFill>
          <a:blip r:embed="rId3">
            <a:alphaModFix/>
          </a:blip>
          <a:stretch>
            <a:fillRect/>
          </a:stretch>
        </p:blipFill>
        <p:spPr>
          <a:xfrm>
            <a:off x="5585672" y="1152474"/>
            <a:ext cx="3246629"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Transfer Learning</a:t>
            </a:r>
            <a:endParaRPr sz="4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Transfer Learning</a:t>
            </a:r>
            <a:endParaRPr/>
          </a:p>
        </p:txBody>
      </p:sp>
      <p:sp>
        <p:nvSpPr>
          <p:cNvPr id="387" name="Google Shape;387;p59"/>
          <p:cNvSpPr txBox="1"/>
          <p:nvPr>
            <p:ph idx="1" type="body"/>
          </p:nvPr>
        </p:nvSpPr>
        <p:spPr>
          <a:xfrm>
            <a:off x="311700" y="1152475"/>
            <a:ext cx="311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sz="1500">
                <a:solidFill>
                  <a:srgbClr val="202124"/>
                </a:solidFill>
              </a:rPr>
              <a:t>Transfer learning consists of taking features learned in a problem and using them on a new, </a:t>
            </a:r>
            <a:r>
              <a:rPr lang="tr" sz="1500">
                <a:solidFill>
                  <a:srgbClr val="202124"/>
                </a:solidFill>
                <a:highlight>
                  <a:srgbClr val="C9DAF8"/>
                </a:highlight>
              </a:rPr>
              <a:t>similar problem</a:t>
            </a:r>
            <a:r>
              <a:rPr lang="tr" sz="1500">
                <a:solidFill>
                  <a:srgbClr val="202124"/>
                </a:solidFill>
              </a:rPr>
              <a:t>.</a:t>
            </a:r>
            <a:endParaRPr sz="1500">
              <a:solidFill>
                <a:srgbClr val="202124"/>
              </a:solidFill>
            </a:endParaRPr>
          </a:p>
          <a:p>
            <a:pPr indent="0" lvl="0" marL="0" rtl="0" algn="l">
              <a:spcBef>
                <a:spcPts val="1200"/>
              </a:spcBef>
              <a:spcAft>
                <a:spcPts val="0"/>
              </a:spcAft>
              <a:buClr>
                <a:schemeClr val="dk1"/>
              </a:buClr>
              <a:buSzPts val="1100"/>
              <a:buFont typeface="Arial"/>
              <a:buNone/>
            </a:pPr>
            <a:r>
              <a:t/>
            </a:r>
            <a:endParaRPr sz="1500">
              <a:solidFill>
                <a:srgbClr val="202124"/>
              </a:solidFill>
            </a:endParaRPr>
          </a:p>
          <a:p>
            <a:pPr indent="0" lvl="0" marL="0" rtl="0" algn="l">
              <a:spcBef>
                <a:spcPts val="1200"/>
              </a:spcBef>
              <a:spcAft>
                <a:spcPts val="1200"/>
              </a:spcAft>
              <a:buNone/>
            </a:pPr>
            <a:r>
              <a:rPr lang="tr" sz="1500">
                <a:solidFill>
                  <a:srgbClr val="202124"/>
                </a:solidFill>
              </a:rPr>
              <a:t>Transfer learning is usually done for tasks where your dataset has too little data to train a full-scale model from scratch.</a:t>
            </a:r>
            <a:endParaRPr sz="1500">
              <a:solidFill>
                <a:srgbClr val="202124"/>
              </a:solidFill>
            </a:endParaRPr>
          </a:p>
        </p:txBody>
      </p:sp>
      <p:pic>
        <p:nvPicPr>
          <p:cNvPr id="388" name="Google Shape;388;p59"/>
          <p:cNvPicPr preferRelativeResize="0"/>
          <p:nvPr/>
        </p:nvPicPr>
        <p:blipFill rotWithShape="1">
          <a:blip r:embed="rId3">
            <a:alphaModFix/>
          </a:blip>
          <a:srcRect b="3418" l="16260" r="15846" t="20777"/>
          <a:stretch/>
        </p:blipFill>
        <p:spPr>
          <a:xfrm>
            <a:off x="3576350" y="1127750"/>
            <a:ext cx="5255949" cy="2934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Transfer Learning Workflow</a:t>
            </a:r>
            <a:endParaRPr sz="2420"/>
          </a:p>
        </p:txBody>
      </p:sp>
      <p:sp>
        <p:nvSpPr>
          <p:cNvPr id="394" name="Google Shape;394;p60"/>
          <p:cNvSpPr txBox="1"/>
          <p:nvPr>
            <p:ph idx="1" type="body"/>
          </p:nvPr>
        </p:nvSpPr>
        <p:spPr>
          <a:xfrm>
            <a:off x="311700" y="1152475"/>
            <a:ext cx="8520600" cy="179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111111"/>
              </a:buClr>
              <a:buSzPts val="1500"/>
              <a:buChar char="●"/>
            </a:pPr>
            <a:r>
              <a:rPr lang="tr" sz="1500">
                <a:solidFill>
                  <a:srgbClr val="111111"/>
                </a:solidFill>
                <a:highlight>
                  <a:srgbClr val="FFFFFF"/>
                </a:highlight>
              </a:rPr>
              <a:t>Layers are retrieved from a pre-trained model</a:t>
            </a:r>
            <a:endParaRPr sz="1500">
              <a:solidFill>
                <a:srgbClr val="111111"/>
              </a:solidFill>
              <a:highlight>
                <a:srgbClr val="FFFFFF"/>
              </a:highlight>
            </a:endParaRPr>
          </a:p>
          <a:p>
            <a:pPr indent="-323850" lvl="0" marL="457200" rtl="0" algn="l">
              <a:spcBef>
                <a:spcPts val="0"/>
              </a:spcBef>
              <a:spcAft>
                <a:spcPts val="0"/>
              </a:spcAft>
              <a:buClr>
                <a:srgbClr val="111111"/>
              </a:buClr>
              <a:buSzPts val="1500"/>
              <a:buChar char="●"/>
            </a:pPr>
            <a:r>
              <a:rPr lang="tr" sz="1500">
                <a:solidFill>
                  <a:srgbClr val="111111"/>
                </a:solidFill>
                <a:highlight>
                  <a:srgbClr val="FFFFFF"/>
                </a:highlight>
              </a:rPr>
              <a:t>Layers are frozen for the purpose of not destroying any information they contain in future training rounds</a:t>
            </a:r>
            <a:endParaRPr sz="1500">
              <a:solidFill>
                <a:srgbClr val="111111"/>
              </a:solidFill>
              <a:highlight>
                <a:srgbClr val="FFFFFF"/>
              </a:highlight>
            </a:endParaRPr>
          </a:p>
          <a:p>
            <a:pPr indent="-323850" lvl="0" marL="457200" rtl="0" algn="l">
              <a:spcBef>
                <a:spcPts val="0"/>
              </a:spcBef>
              <a:spcAft>
                <a:spcPts val="0"/>
              </a:spcAft>
              <a:buClr>
                <a:srgbClr val="111111"/>
              </a:buClr>
              <a:buSzPts val="1500"/>
              <a:buChar char="●"/>
            </a:pPr>
            <a:r>
              <a:rPr lang="tr" sz="1500">
                <a:solidFill>
                  <a:srgbClr val="111111"/>
                </a:solidFill>
                <a:highlight>
                  <a:srgbClr val="FFFFFF"/>
                </a:highlight>
              </a:rPr>
              <a:t>New, instructable layers are added after the frozen layers. With this process, they will learn to transform old features into predictions on a new dataset</a:t>
            </a:r>
            <a:endParaRPr sz="1500">
              <a:solidFill>
                <a:srgbClr val="111111"/>
              </a:solidFill>
              <a:highlight>
                <a:srgbClr val="FFFFFF"/>
              </a:highlight>
            </a:endParaRPr>
          </a:p>
          <a:p>
            <a:pPr indent="-323850" lvl="0" marL="457200" rtl="0" algn="l">
              <a:spcBef>
                <a:spcPts val="0"/>
              </a:spcBef>
              <a:spcAft>
                <a:spcPts val="0"/>
              </a:spcAft>
              <a:buClr>
                <a:srgbClr val="111111"/>
              </a:buClr>
              <a:buSzPts val="1500"/>
              <a:buChar char="●"/>
            </a:pPr>
            <a:r>
              <a:rPr lang="tr" sz="1500">
                <a:solidFill>
                  <a:srgbClr val="111111"/>
                </a:solidFill>
                <a:highlight>
                  <a:srgbClr val="FFFFFF"/>
                </a:highlight>
              </a:rPr>
              <a:t>New layers in the dataset are trained</a:t>
            </a:r>
            <a:endParaRPr sz="1500">
              <a:solidFill>
                <a:srgbClr val="111111"/>
              </a:solidFill>
              <a:highlight>
                <a:srgbClr val="FFFFFF"/>
              </a:highlight>
            </a:endParaRPr>
          </a:p>
        </p:txBody>
      </p:sp>
      <p:pic>
        <p:nvPicPr>
          <p:cNvPr id="395" name="Google Shape;395;p60"/>
          <p:cNvPicPr preferRelativeResize="0"/>
          <p:nvPr/>
        </p:nvPicPr>
        <p:blipFill rotWithShape="1">
          <a:blip r:embed="rId3">
            <a:alphaModFix/>
          </a:blip>
          <a:srcRect b="0" l="0" r="0" t="65336"/>
          <a:stretch/>
        </p:blipFill>
        <p:spPr>
          <a:xfrm>
            <a:off x="1526750" y="3104350"/>
            <a:ext cx="6090501" cy="1464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0" st="0"/>
                                            </p:txEl>
                                          </p:spTgt>
                                        </p:tgtEl>
                                        <p:attrNameLst>
                                          <p:attrName>style.visibility</p:attrName>
                                        </p:attrNameLst>
                                      </p:cBhvr>
                                      <p:to>
                                        <p:strVal val="visible"/>
                                      </p:to>
                                    </p:set>
                                    <p:animEffect filter="fade" transition="in">
                                      <p:cBhvr>
                                        <p:cTn dur="1000"/>
                                        <p:tgtEl>
                                          <p:spTgt spid="3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1" st="1"/>
                                            </p:txEl>
                                          </p:spTgt>
                                        </p:tgtEl>
                                        <p:attrNameLst>
                                          <p:attrName>style.visibility</p:attrName>
                                        </p:attrNameLst>
                                      </p:cBhvr>
                                      <p:to>
                                        <p:strVal val="visible"/>
                                      </p:to>
                                    </p:set>
                                    <p:animEffect filter="fade" transition="in">
                                      <p:cBhvr>
                                        <p:cTn dur="1000"/>
                                        <p:tgtEl>
                                          <p:spTgt spid="3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2" st="2"/>
                                            </p:txEl>
                                          </p:spTgt>
                                        </p:tgtEl>
                                        <p:attrNameLst>
                                          <p:attrName>style.visibility</p:attrName>
                                        </p:attrNameLst>
                                      </p:cBhvr>
                                      <p:to>
                                        <p:strVal val="visible"/>
                                      </p:to>
                                    </p:set>
                                    <p:animEffect filter="fade" transition="in">
                                      <p:cBhvr>
                                        <p:cTn dur="1000"/>
                                        <p:tgtEl>
                                          <p:spTgt spid="3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xEl>
                                              <p:pRg end="3" st="3"/>
                                            </p:txEl>
                                          </p:spTgt>
                                        </p:tgtEl>
                                        <p:attrNameLst>
                                          <p:attrName>style.visibility</p:attrName>
                                        </p:attrNameLst>
                                      </p:cBhvr>
                                      <p:to>
                                        <p:strVal val="visible"/>
                                      </p:to>
                                    </p:set>
                                    <p:animEffect filter="fade" transition="in">
                                      <p:cBhvr>
                                        <p:cTn dur="1000"/>
                                        <p:tgtEl>
                                          <p:spTgt spid="39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Transfer Learning and Layer Freezing</a:t>
            </a:r>
            <a:endParaRPr/>
          </a:p>
        </p:txBody>
      </p:sp>
      <p:sp>
        <p:nvSpPr>
          <p:cNvPr id="401" name="Google Shape;401;p61"/>
          <p:cNvSpPr txBox="1"/>
          <p:nvPr>
            <p:ph idx="1" type="body"/>
          </p:nvPr>
        </p:nvSpPr>
        <p:spPr>
          <a:xfrm>
            <a:off x="311700" y="1152475"/>
            <a:ext cx="318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Using Transfer Learning, you must freeze some layers, the pre-trained ones, and train only those that are added later, and reduce the learning rate to adjust the weights without confusing their meaning for the network.</a:t>
            </a:r>
            <a:endParaRPr/>
          </a:p>
          <a:p>
            <a:pPr indent="0" lvl="0" marL="0" rtl="0" algn="l">
              <a:spcBef>
                <a:spcPts val="1200"/>
              </a:spcBef>
              <a:spcAft>
                <a:spcPts val="1200"/>
              </a:spcAft>
              <a:buNone/>
            </a:pPr>
            <a:r>
              <a:rPr lang="tr"/>
              <a:t>Freezing a layer prevents its weight from being changed. This technique is often used in transfer learning where the base model (trained on another dataset) is frozen.</a:t>
            </a:r>
            <a:endParaRPr/>
          </a:p>
        </p:txBody>
      </p:sp>
      <p:pic>
        <p:nvPicPr>
          <p:cNvPr id="402" name="Google Shape;402;p61"/>
          <p:cNvPicPr preferRelativeResize="0"/>
          <p:nvPr/>
        </p:nvPicPr>
        <p:blipFill rotWithShape="1">
          <a:blip r:embed="rId3">
            <a:alphaModFix/>
          </a:blip>
          <a:srcRect b="10526" l="6024" r="7170" t="9969"/>
          <a:stretch/>
        </p:blipFill>
        <p:spPr>
          <a:xfrm>
            <a:off x="3618050" y="1271975"/>
            <a:ext cx="5214251" cy="2895093"/>
          </a:xfrm>
          <a:prstGeom prst="rect">
            <a:avLst/>
          </a:prstGeom>
          <a:noFill/>
          <a:ln>
            <a:noFill/>
          </a:ln>
        </p:spPr>
      </p:pic>
      <p:pic>
        <p:nvPicPr>
          <p:cNvPr id="403" name="Google Shape;403;p61"/>
          <p:cNvPicPr preferRelativeResize="0"/>
          <p:nvPr/>
        </p:nvPicPr>
        <p:blipFill rotWithShape="1">
          <a:blip r:embed="rId4">
            <a:alphaModFix/>
          </a:blip>
          <a:srcRect b="24540" l="0" r="0" t="23686"/>
          <a:stretch/>
        </p:blipFill>
        <p:spPr>
          <a:xfrm>
            <a:off x="3618050" y="4211337"/>
            <a:ext cx="5214250" cy="23803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Transfer Learning and Its Benefits</a:t>
            </a:r>
            <a:endParaRPr/>
          </a:p>
        </p:txBody>
      </p:sp>
      <p:sp>
        <p:nvSpPr>
          <p:cNvPr id="409" name="Google Shape;409;p62"/>
          <p:cNvSpPr txBox="1"/>
          <p:nvPr>
            <p:ph idx="1" type="body"/>
          </p:nvPr>
        </p:nvSpPr>
        <p:spPr>
          <a:xfrm>
            <a:off x="311700" y="1152475"/>
            <a:ext cx="6611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a:t>Better initial model:</a:t>
            </a:r>
            <a:r>
              <a:rPr lang="tr"/>
              <a:t> In other types of learning, you have to build a model without any knowledge. Transfer learning offers a better starting point and can perform tasks at some levels without even needing training.</a:t>
            </a:r>
            <a:endParaRPr/>
          </a:p>
          <a:p>
            <a:pPr indent="0" lvl="0" marL="0" rtl="0" algn="l">
              <a:spcBef>
                <a:spcPts val="1200"/>
              </a:spcBef>
              <a:spcAft>
                <a:spcPts val="0"/>
              </a:spcAft>
              <a:buClr>
                <a:schemeClr val="dk1"/>
              </a:buClr>
              <a:buSzPts val="1100"/>
              <a:buFont typeface="Arial"/>
              <a:buNone/>
            </a:pPr>
            <a:r>
              <a:rPr b="1" lang="tr"/>
              <a:t>Higher learning rate: </a:t>
            </a:r>
            <a:r>
              <a:rPr lang="tr"/>
              <a:t>Transfer learning offers a higher learning rate during training, as the problem has already been trained for a similar task.</a:t>
            </a:r>
            <a:endParaRPr/>
          </a:p>
          <a:p>
            <a:pPr indent="0" lvl="0" marL="0" rtl="0" algn="l">
              <a:spcBef>
                <a:spcPts val="1200"/>
              </a:spcBef>
              <a:spcAft>
                <a:spcPts val="0"/>
              </a:spcAft>
              <a:buClr>
                <a:schemeClr val="dk1"/>
              </a:buClr>
              <a:buSzPts val="1100"/>
              <a:buFont typeface="Arial"/>
              <a:buNone/>
            </a:pPr>
            <a:r>
              <a:rPr b="1" lang="tr"/>
              <a:t>Higher accuracy after training: </a:t>
            </a:r>
            <a:r>
              <a:rPr lang="tr"/>
              <a:t>With a better starting point and higher learning rate, transfer learning provides a machine learning model that converges at a higher performance level and provides more accurate output.</a:t>
            </a:r>
            <a:endParaRPr/>
          </a:p>
          <a:p>
            <a:pPr indent="0" lvl="0" marL="0" rtl="0" algn="l">
              <a:spcBef>
                <a:spcPts val="1200"/>
              </a:spcBef>
              <a:spcAft>
                <a:spcPts val="0"/>
              </a:spcAft>
              <a:buClr>
                <a:schemeClr val="dk1"/>
              </a:buClr>
              <a:buSzPts val="1100"/>
              <a:buFont typeface="Arial"/>
              <a:buNone/>
            </a:pPr>
            <a:r>
              <a:rPr b="1" lang="tr"/>
              <a:t>Faster training: </a:t>
            </a:r>
            <a:r>
              <a:rPr lang="tr"/>
              <a:t>Learning can achieve desired performance faster than traditional learning methods as it utilizes a pre-trained model.</a:t>
            </a:r>
            <a:endParaRPr/>
          </a:p>
          <a:p>
            <a:pPr indent="0" lvl="0" marL="0" rtl="0" algn="l">
              <a:spcBef>
                <a:spcPts val="1200"/>
              </a:spcBef>
              <a:spcAft>
                <a:spcPts val="1200"/>
              </a:spcAft>
              <a:buNone/>
            </a:pPr>
            <a:r>
              <a:t/>
            </a:r>
            <a:endParaRPr b="1"/>
          </a:p>
        </p:txBody>
      </p:sp>
      <p:pic>
        <p:nvPicPr>
          <p:cNvPr id="410" name="Google Shape;410;p62"/>
          <p:cNvPicPr preferRelativeResize="0"/>
          <p:nvPr/>
        </p:nvPicPr>
        <p:blipFill rotWithShape="1">
          <a:blip r:embed="rId3">
            <a:alphaModFix/>
          </a:blip>
          <a:srcRect b="0" l="0" r="42169" t="0"/>
          <a:stretch/>
        </p:blipFill>
        <p:spPr>
          <a:xfrm>
            <a:off x="6922700" y="1532500"/>
            <a:ext cx="1909600" cy="1630000"/>
          </a:xfrm>
          <a:prstGeom prst="rect">
            <a:avLst/>
          </a:prstGeom>
          <a:noFill/>
          <a:ln>
            <a:noFill/>
          </a:ln>
        </p:spPr>
      </p:pic>
      <p:pic>
        <p:nvPicPr>
          <p:cNvPr id="411" name="Google Shape;411;p62"/>
          <p:cNvPicPr preferRelativeResize="0"/>
          <p:nvPr/>
        </p:nvPicPr>
        <p:blipFill rotWithShape="1">
          <a:blip r:embed="rId3">
            <a:alphaModFix/>
          </a:blip>
          <a:srcRect b="25763" l="60205" r="0" t="42894"/>
          <a:stretch/>
        </p:blipFill>
        <p:spPr>
          <a:xfrm>
            <a:off x="7117500" y="3299750"/>
            <a:ext cx="1679026" cy="6527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animEffect filter="fade" transition="in">
                                      <p:cBhvr>
                                        <p:cTn dur="1000"/>
                                        <p:tgtEl>
                                          <p:spTgt spid="4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animEffect filter="fade" transition="in">
                                      <p:cBhvr>
                                        <p:cTn dur="1000"/>
                                        <p:tgtEl>
                                          <p:spTgt spid="4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2" st="2"/>
                                            </p:txEl>
                                          </p:spTgt>
                                        </p:tgtEl>
                                        <p:attrNameLst>
                                          <p:attrName>style.visibility</p:attrName>
                                        </p:attrNameLst>
                                      </p:cBhvr>
                                      <p:to>
                                        <p:strVal val="visible"/>
                                      </p:to>
                                    </p:set>
                                    <p:animEffect filter="fade" transition="in">
                                      <p:cBhvr>
                                        <p:cTn dur="1000"/>
                                        <p:tgtEl>
                                          <p:spTgt spid="4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3" st="3"/>
                                            </p:txEl>
                                          </p:spTgt>
                                        </p:tgtEl>
                                        <p:attrNameLst>
                                          <p:attrName>style.visibility</p:attrName>
                                        </p:attrNameLst>
                                      </p:cBhvr>
                                      <p:to>
                                        <p:strVal val="visible"/>
                                      </p:to>
                                    </p:set>
                                    <p:animEffect filter="fade" transition="in">
                                      <p:cBhvr>
                                        <p:cTn dur="1000"/>
                                        <p:tgtEl>
                                          <p:spTgt spid="4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4" st="4"/>
                                            </p:txEl>
                                          </p:spTgt>
                                        </p:tgtEl>
                                        <p:attrNameLst>
                                          <p:attrName>style.visibility</p:attrName>
                                        </p:attrNameLst>
                                      </p:cBhvr>
                                      <p:to>
                                        <p:strVal val="visible"/>
                                      </p:to>
                                    </p:set>
                                    <p:animEffect filter="fade" transition="in">
                                      <p:cBhvr>
                                        <p:cTn dur="1000"/>
                                        <p:tgtEl>
                                          <p:spTgt spid="4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One-shot Learning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Resources</a:t>
            </a:r>
            <a:endParaRPr/>
          </a:p>
        </p:txBody>
      </p:sp>
      <p:pic>
        <p:nvPicPr>
          <p:cNvPr id="96" name="Google Shape;96;p19"/>
          <p:cNvPicPr preferRelativeResize="0"/>
          <p:nvPr/>
        </p:nvPicPr>
        <p:blipFill>
          <a:blip r:embed="rId3">
            <a:alphaModFix/>
          </a:blip>
          <a:stretch>
            <a:fillRect/>
          </a:stretch>
        </p:blipFill>
        <p:spPr>
          <a:xfrm>
            <a:off x="5201812" y="1092550"/>
            <a:ext cx="1644544" cy="2059976"/>
          </a:xfrm>
          <a:prstGeom prst="rect">
            <a:avLst/>
          </a:prstGeom>
          <a:noFill/>
          <a:ln cap="flat" cmpd="sng" w="38100">
            <a:solidFill>
              <a:schemeClr val="dk1"/>
            </a:solidFill>
            <a:prstDash val="solid"/>
            <a:round/>
            <a:headEnd len="sm" w="sm" type="none"/>
            <a:tailEnd len="sm" w="sm" type="none"/>
          </a:ln>
        </p:spPr>
      </p:pic>
      <p:pic>
        <p:nvPicPr>
          <p:cNvPr id="97" name="Google Shape;97;p19"/>
          <p:cNvPicPr preferRelativeResize="0"/>
          <p:nvPr/>
        </p:nvPicPr>
        <p:blipFill rotWithShape="1">
          <a:blip r:embed="rId4">
            <a:alphaModFix/>
          </a:blip>
          <a:srcRect b="1993" l="7804" r="6623" t="3995"/>
          <a:stretch/>
        </p:blipFill>
        <p:spPr>
          <a:xfrm>
            <a:off x="2278413" y="1135375"/>
            <a:ext cx="1586025" cy="2017150"/>
          </a:xfrm>
          <a:prstGeom prst="rect">
            <a:avLst/>
          </a:prstGeom>
          <a:noFill/>
          <a:ln cap="flat" cmpd="sng" w="38100">
            <a:solidFill>
              <a:schemeClr val="dk1"/>
            </a:solidFill>
            <a:prstDash val="solid"/>
            <a:round/>
            <a:headEnd len="sm" w="sm" type="none"/>
            <a:tailEnd len="sm" w="sm" type="none"/>
          </a:ln>
        </p:spPr>
      </p:pic>
      <p:sp>
        <p:nvSpPr>
          <p:cNvPr id="98" name="Google Shape;98;p19"/>
          <p:cNvSpPr txBox="1"/>
          <p:nvPr>
            <p:ph idx="1" type="body"/>
          </p:nvPr>
        </p:nvSpPr>
        <p:spPr>
          <a:xfrm>
            <a:off x="1752788" y="3347746"/>
            <a:ext cx="2615100" cy="7032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1400"/>
              <a:buNone/>
            </a:pPr>
            <a:r>
              <a:rPr b="1" lang="tr" sz="1400"/>
              <a:t>Deep Learning </a:t>
            </a:r>
            <a:r>
              <a:rPr b="1" lang="tr"/>
              <a:t>with Python</a:t>
            </a:r>
            <a:endParaRPr sz="1100"/>
          </a:p>
        </p:txBody>
      </p:sp>
      <p:sp>
        <p:nvSpPr>
          <p:cNvPr id="99" name="Google Shape;99;p19"/>
          <p:cNvSpPr txBox="1"/>
          <p:nvPr>
            <p:ph idx="1" type="body"/>
          </p:nvPr>
        </p:nvSpPr>
        <p:spPr>
          <a:xfrm>
            <a:off x="4776100" y="3347721"/>
            <a:ext cx="2615100" cy="7032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1400"/>
              <a:buNone/>
            </a:pPr>
            <a:r>
              <a:rPr b="1" lang="tr" sz="1400"/>
              <a:t>Deep Learning </a:t>
            </a:r>
            <a:r>
              <a:rPr b="1" lang="tr"/>
              <a:t>with PyTorch</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One-shot Learning</a:t>
            </a:r>
            <a:endParaRPr/>
          </a:p>
        </p:txBody>
      </p:sp>
      <p:sp>
        <p:nvSpPr>
          <p:cNvPr id="422" name="Google Shape;422;p64"/>
          <p:cNvSpPr txBox="1"/>
          <p:nvPr>
            <p:ph idx="1" type="body"/>
          </p:nvPr>
        </p:nvSpPr>
        <p:spPr>
          <a:xfrm>
            <a:off x="311700" y="1152475"/>
            <a:ext cx="4593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sz="1500"/>
              <a:t>One-shot learning is used to construct a model in which one sample (or very few samples) is given for each class.</a:t>
            </a:r>
            <a:endParaRPr sz="1500"/>
          </a:p>
          <a:p>
            <a:pPr indent="0" lvl="0" marL="0" rtl="0" algn="l">
              <a:spcBef>
                <a:spcPts val="1200"/>
              </a:spcBef>
              <a:spcAft>
                <a:spcPts val="0"/>
              </a:spcAft>
              <a:buClr>
                <a:schemeClr val="dk1"/>
              </a:buClr>
              <a:buSzPts val="1100"/>
              <a:buFont typeface="Arial"/>
              <a:buNone/>
            </a:pPr>
            <a:r>
              <a:rPr lang="tr" sz="1500"/>
              <a:t>One-Shot Learning mostly deals with object classification problem.</a:t>
            </a:r>
            <a:endParaRPr sz="1500"/>
          </a:p>
          <a:p>
            <a:pPr indent="0" lvl="0" marL="0" rtl="0" algn="l">
              <a:spcBef>
                <a:spcPts val="1200"/>
              </a:spcBef>
              <a:spcAft>
                <a:spcPts val="1200"/>
              </a:spcAft>
              <a:buNone/>
            </a:pPr>
            <a:r>
              <a:rPr lang="tr" sz="1500"/>
              <a:t>While most machine learning-based object classification algorithms require training on hundreds of images and very large datasets, one-shot learning aims to learn information about object categories from one or just a few training examples.</a:t>
            </a:r>
            <a:endParaRPr sz="1500"/>
          </a:p>
        </p:txBody>
      </p:sp>
      <p:pic>
        <p:nvPicPr>
          <p:cNvPr id="423" name="Google Shape;423;p64"/>
          <p:cNvPicPr preferRelativeResize="0"/>
          <p:nvPr/>
        </p:nvPicPr>
        <p:blipFill rotWithShape="1">
          <a:blip r:embed="rId3">
            <a:alphaModFix/>
          </a:blip>
          <a:srcRect b="8316" l="3951" r="3507" t="4324"/>
          <a:stretch/>
        </p:blipFill>
        <p:spPr>
          <a:xfrm>
            <a:off x="4905550" y="1290050"/>
            <a:ext cx="3926751" cy="2563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animEffect filter="fade" transition="in">
                                      <p:cBhvr>
                                        <p:cTn dur="1000"/>
                                        <p:tgtEl>
                                          <p:spTgt spid="4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1" st="1"/>
                                            </p:txEl>
                                          </p:spTgt>
                                        </p:tgtEl>
                                        <p:attrNameLst>
                                          <p:attrName>style.visibility</p:attrName>
                                        </p:attrNameLst>
                                      </p:cBhvr>
                                      <p:to>
                                        <p:strVal val="visible"/>
                                      </p:to>
                                    </p:set>
                                    <p:animEffect filter="fade" transition="in">
                                      <p:cBhvr>
                                        <p:cTn dur="1000"/>
                                        <p:tgtEl>
                                          <p:spTgt spid="4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2" st="2"/>
                                            </p:txEl>
                                          </p:spTgt>
                                        </p:tgtEl>
                                        <p:attrNameLst>
                                          <p:attrName>style.visibility</p:attrName>
                                        </p:attrNameLst>
                                      </p:cBhvr>
                                      <p:to>
                                        <p:strVal val="visible"/>
                                      </p:to>
                                    </p:set>
                                    <p:animEffect filter="fade" transition="in">
                                      <p:cBhvr>
                                        <p:cTn dur="1000"/>
                                        <p:tgtEl>
                                          <p:spTgt spid="42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Object Detection</a:t>
            </a:r>
            <a:endParaRPr sz="4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is Object Detection?</a:t>
            </a:r>
            <a:endParaRPr/>
          </a:p>
        </p:txBody>
      </p:sp>
      <p:sp>
        <p:nvSpPr>
          <p:cNvPr id="434" name="Google Shape;434;p66"/>
          <p:cNvSpPr txBox="1"/>
          <p:nvPr>
            <p:ph idx="1" type="body"/>
          </p:nvPr>
        </p:nvSpPr>
        <p:spPr>
          <a:xfrm>
            <a:off x="311700" y="1152475"/>
            <a:ext cx="3415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sz="1500">
                <a:highlight>
                  <a:srgbClr val="FFFFFF"/>
                </a:highlight>
              </a:rPr>
              <a:t>By doing object detection one can find the presence of </a:t>
            </a:r>
            <a:r>
              <a:rPr lang="tr" sz="1500">
                <a:highlight>
                  <a:srgbClr val="C9DAF8"/>
                </a:highlight>
              </a:rPr>
              <a:t>bounding box</a:t>
            </a:r>
            <a:r>
              <a:rPr lang="tr" sz="1500">
                <a:highlight>
                  <a:srgbClr val="FFFFFF"/>
                </a:highlight>
              </a:rPr>
              <a:t> objects in an image and the types or classes of positioned objects.</a:t>
            </a:r>
            <a:endParaRPr sz="1500">
              <a:highlight>
                <a:srgbClr val="FFFFFF"/>
              </a:highlight>
            </a:endParaRPr>
          </a:p>
          <a:p>
            <a:pPr indent="0" lvl="0" marL="0" rtl="0" algn="l">
              <a:spcBef>
                <a:spcPts val="1200"/>
              </a:spcBef>
              <a:spcAft>
                <a:spcPts val="0"/>
              </a:spcAft>
              <a:buClr>
                <a:schemeClr val="dk1"/>
              </a:buClr>
              <a:buSzPts val="1100"/>
              <a:buFont typeface="Arial"/>
              <a:buNone/>
            </a:pPr>
            <a:r>
              <a:rPr b="1" lang="tr" sz="1500">
                <a:highlight>
                  <a:srgbClr val="FFFFFF"/>
                </a:highlight>
              </a:rPr>
              <a:t>Input:</a:t>
            </a:r>
            <a:r>
              <a:rPr lang="tr" sz="1500">
                <a:highlight>
                  <a:srgbClr val="FFFFFF"/>
                </a:highlight>
              </a:rPr>
              <a:t> An image containing one or more objects, such as a photograph.</a:t>
            </a:r>
            <a:endParaRPr sz="1500">
              <a:highlight>
                <a:srgbClr val="FFFFFF"/>
              </a:highlight>
            </a:endParaRPr>
          </a:p>
          <a:p>
            <a:pPr indent="0" lvl="0" marL="0" rtl="0" algn="l">
              <a:spcBef>
                <a:spcPts val="1200"/>
              </a:spcBef>
              <a:spcAft>
                <a:spcPts val="0"/>
              </a:spcAft>
              <a:buClr>
                <a:schemeClr val="dk1"/>
              </a:buClr>
              <a:buSzPts val="1100"/>
              <a:buFont typeface="Arial"/>
              <a:buNone/>
            </a:pPr>
            <a:r>
              <a:rPr b="1" lang="tr" sz="1500">
                <a:highlight>
                  <a:srgbClr val="FFFFFF"/>
                </a:highlight>
              </a:rPr>
              <a:t>Output:</a:t>
            </a:r>
            <a:r>
              <a:rPr lang="tr" sz="1500">
                <a:highlight>
                  <a:srgbClr val="FFFFFF"/>
                </a:highlight>
              </a:rPr>
              <a:t> One or more bounding boxes and a class label for each bounding box.</a:t>
            </a:r>
            <a:endParaRPr sz="1500">
              <a:highlight>
                <a:srgbClr val="FFFFFF"/>
              </a:highlight>
            </a:endParaRPr>
          </a:p>
          <a:p>
            <a:pPr indent="0" lvl="0" marL="0" rtl="0" algn="l">
              <a:spcBef>
                <a:spcPts val="1200"/>
              </a:spcBef>
              <a:spcAft>
                <a:spcPts val="1200"/>
              </a:spcAft>
              <a:buNone/>
            </a:pPr>
            <a:r>
              <a:t/>
            </a:r>
            <a:endParaRPr sz="1500">
              <a:highlight>
                <a:srgbClr val="FFFFFF"/>
              </a:highlight>
            </a:endParaRPr>
          </a:p>
        </p:txBody>
      </p:sp>
      <p:pic>
        <p:nvPicPr>
          <p:cNvPr id="435" name="Google Shape;435;p66"/>
          <p:cNvPicPr preferRelativeResize="0"/>
          <p:nvPr/>
        </p:nvPicPr>
        <p:blipFill>
          <a:blip r:embed="rId3">
            <a:alphaModFix/>
          </a:blip>
          <a:stretch>
            <a:fillRect/>
          </a:stretch>
        </p:blipFill>
        <p:spPr>
          <a:xfrm>
            <a:off x="3773225" y="1447513"/>
            <a:ext cx="5059076" cy="224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animEffect filter="fade" transition="in">
                                      <p:cBhvr>
                                        <p:cTn dur="1000"/>
                                        <p:tgtEl>
                                          <p:spTgt spid="4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animEffect filter="fade" transition="in">
                                      <p:cBhvr>
                                        <p:cTn dur="1000"/>
                                        <p:tgtEl>
                                          <p:spTgt spid="4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animEffect filter="fade" transition="in">
                                      <p:cBhvr>
                                        <p:cTn dur="1000"/>
                                        <p:tgtEl>
                                          <p:spTgt spid="4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3" st="3"/>
                                            </p:txEl>
                                          </p:spTgt>
                                        </p:tgtEl>
                                        <p:attrNameLst>
                                          <p:attrName>style.visibility</p:attrName>
                                        </p:attrNameLst>
                                      </p:cBhvr>
                                      <p:to>
                                        <p:strVal val="visible"/>
                                      </p:to>
                                    </p:set>
                                    <p:animEffect filter="fade" transition="in">
                                      <p:cBhvr>
                                        <p:cTn dur="1000"/>
                                        <p:tgtEl>
                                          <p:spTgt spid="43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Object Detection and Usage Areas</a:t>
            </a:r>
            <a:endParaRPr/>
          </a:p>
        </p:txBody>
      </p:sp>
      <p:sp>
        <p:nvSpPr>
          <p:cNvPr id="441" name="Google Shape;441;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3800"/>
              </a:spcBef>
              <a:spcAft>
                <a:spcPts val="0"/>
              </a:spcAft>
              <a:buSzPts val="1400"/>
              <a:buFont typeface="Times New Roman"/>
              <a:buChar char="●"/>
            </a:pPr>
            <a:r>
              <a:rPr b="1" lang="tr">
                <a:highlight>
                  <a:srgbClr val="FFFFFF"/>
                </a:highlight>
              </a:rPr>
              <a:t>Advertising:</a:t>
            </a:r>
            <a:br>
              <a:rPr lang="tr">
                <a:highlight>
                  <a:srgbClr val="FFFFFF"/>
                </a:highlight>
              </a:rPr>
            </a:br>
            <a:r>
              <a:rPr lang="tr">
                <a:highlight>
                  <a:srgbClr val="FFFFFF"/>
                </a:highlight>
              </a:rPr>
              <a:t>Brand &amp; Logo detection, Human Behavior Analysis</a:t>
            </a:r>
            <a:endParaRPr>
              <a:highlight>
                <a:srgbClr val="FFFFFF"/>
              </a:highlight>
            </a:endParaRPr>
          </a:p>
          <a:p>
            <a:pPr indent="-317500" lvl="0" marL="457200" rtl="0" algn="l">
              <a:spcBef>
                <a:spcPts val="0"/>
              </a:spcBef>
              <a:spcAft>
                <a:spcPts val="0"/>
              </a:spcAft>
              <a:buSzPts val="1400"/>
              <a:buFont typeface="Times New Roman"/>
              <a:buChar char="●"/>
            </a:pPr>
            <a:r>
              <a:rPr b="1" lang="tr">
                <a:highlight>
                  <a:srgbClr val="FFFFFF"/>
                </a:highlight>
              </a:rPr>
              <a:t>Autonomous Driving:</a:t>
            </a:r>
            <a:br>
              <a:rPr lang="tr">
                <a:highlight>
                  <a:srgbClr val="FFFFFF"/>
                </a:highlight>
              </a:rPr>
            </a:br>
            <a:r>
              <a:rPr lang="tr">
                <a:highlight>
                  <a:srgbClr val="FFFFFF"/>
                </a:highlight>
              </a:rPr>
              <a:t>Pedestrian Detection, Traffic Light Detection</a:t>
            </a:r>
            <a:endParaRPr>
              <a:highlight>
                <a:srgbClr val="FFFFFF"/>
              </a:highlight>
            </a:endParaRPr>
          </a:p>
          <a:p>
            <a:pPr indent="-317500" lvl="0" marL="457200" rtl="0" algn="l">
              <a:spcBef>
                <a:spcPts val="0"/>
              </a:spcBef>
              <a:spcAft>
                <a:spcPts val="0"/>
              </a:spcAft>
              <a:buSzPts val="1400"/>
              <a:buFont typeface="Times New Roman"/>
              <a:buChar char="●"/>
            </a:pPr>
            <a:r>
              <a:rPr b="1" lang="tr">
                <a:highlight>
                  <a:srgbClr val="FFFFFF"/>
                </a:highlight>
              </a:rPr>
              <a:t>Defense &amp; Space Exploration: </a:t>
            </a:r>
            <a:br>
              <a:rPr lang="tr">
                <a:highlight>
                  <a:srgbClr val="FFFFFF"/>
                </a:highlight>
              </a:rPr>
            </a:br>
            <a:r>
              <a:rPr lang="tr">
                <a:highlight>
                  <a:srgbClr val="FFFFFF"/>
                </a:highlight>
              </a:rPr>
              <a:t>Remote Sensing Target Detection</a:t>
            </a:r>
            <a:endParaRPr>
              <a:highlight>
                <a:srgbClr val="FFFFFF"/>
              </a:highlight>
            </a:endParaRPr>
          </a:p>
          <a:p>
            <a:pPr indent="-317500" lvl="0" marL="457200" rtl="0" algn="l">
              <a:spcBef>
                <a:spcPts val="0"/>
              </a:spcBef>
              <a:spcAft>
                <a:spcPts val="0"/>
              </a:spcAft>
              <a:buSzPts val="1400"/>
              <a:buFont typeface="Times New Roman"/>
              <a:buChar char="●"/>
            </a:pPr>
            <a:r>
              <a:rPr b="1" lang="tr">
                <a:highlight>
                  <a:srgbClr val="FFFFFF"/>
                </a:highlight>
              </a:rPr>
              <a:t>Healthcare: </a:t>
            </a:r>
            <a:br>
              <a:rPr lang="tr">
                <a:highlight>
                  <a:srgbClr val="FFFFFF"/>
                </a:highlight>
              </a:rPr>
            </a:br>
            <a:r>
              <a:rPr lang="tr">
                <a:highlight>
                  <a:srgbClr val="FFFFFF"/>
                </a:highlight>
              </a:rPr>
              <a:t>Medical Imaging &amp; Diagnostics</a:t>
            </a:r>
            <a:endParaRPr>
              <a:highlight>
                <a:srgbClr val="FFFFFF"/>
              </a:highlight>
            </a:endParaRPr>
          </a:p>
          <a:p>
            <a:pPr indent="-317500" lvl="0" marL="457200" rtl="0" algn="l">
              <a:spcBef>
                <a:spcPts val="0"/>
              </a:spcBef>
              <a:spcAft>
                <a:spcPts val="0"/>
              </a:spcAft>
              <a:buSzPts val="1400"/>
              <a:buFont typeface="Times New Roman"/>
              <a:buChar char="●"/>
            </a:pPr>
            <a:r>
              <a:rPr b="1" lang="tr">
                <a:highlight>
                  <a:srgbClr val="FFFFFF"/>
                </a:highlight>
              </a:rPr>
              <a:t>Robotic: </a:t>
            </a:r>
            <a:br>
              <a:rPr lang="tr">
                <a:highlight>
                  <a:srgbClr val="FFFFFF"/>
                </a:highlight>
              </a:rPr>
            </a:br>
            <a:r>
              <a:rPr lang="tr">
                <a:highlight>
                  <a:srgbClr val="FFFFFF"/>
                </a:highlight>
              </a:rPr>
              <a:t>Robot Vision &amp; Manipulation</a:t>
            </a:r>
            <a:endParaRPr>
              <a:highlight>
                <a:srgbClr val="FFFFFF"/>
              </a:highlight>
            </a:endParaRPr>
          </a:p>
          <a:p>
            <a:pPr indent="-317500" lvl="0" marL="457200" rtl="0" algn="l">
              <a:spcBef>
                <a:spcPts val="0"/>
              </a:spcBef>
              <a:spcAft>
                <a:spcPts val="0"/>
              </a:spcAft>
              <a:buSzPts val="1400"/>
              <a:buFont typeface="Times New Roman"/>
              <a:buChar char="●"/>
            </a:pPr>
            <a:r>
              <a:rPr b="1" lang="tr">
                <a:highlight>
                  <a:srgbClr val="FFFFFF"/>
                </a:highlight>
              </a:rPr>
              <a:t>Security:</a:t>
            </a:r>
            <a:r>
              <a:rPr lang="tr">
                <a:highlight>
                  <a:srgbClr val="FFFFFF"/>
                </a:highlight>
              </a:rPr>
              <a:t> </a:t>
            </a:r>
            <a:br>
              <a:rPr lang="tr">
                <a:highlight>
                  <a:srgbClr val="FFFFFF"/>
                </a:highlight>
              </a:rPr>
            </a:br>
            <a:r>
              <a:rPr lang="tr">
                <a:highlight>
                  <a:srgbClr val="FFFFFF"/>
                </a:highlight>
              </a:rPr>
              <a:t>Video Surveillance, Traffic Monitoring</a:t>
            </a:r>
            <a:endParaRPr/>
          </a:p>
        </p:txBody>
      </p:sp>
      <p:pic>
        <p:nvPicPr>
          <p:cNvPr id="442" name="Google Shape;442;p67"/>
          <p:cNvPicPr preferRelativeResize="0"/>
          <p:nvPr/>
        </p:nvPicPr>
        <p:blipFill>
          <a:blip r:embed="rId3">
            <a:alphaModFix/>
          </a:blip>
          <a:stretch>
            <a:fillRect/>
          </a:stretch>
        </p:blipFill>
        <p:spPr>
          <a:xfrm>
            <a:off x="5111600" y="1812686"/>
            <a:ext cx="3720700" cy="209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Object Detection Architectures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Object Detection Architectures</a:t>
            </a:r>
            <a:endParaRPr sz="2420"/>
          </a:p>
        </p:txBody>
      </p:sp>
      <p:sp>
        <p:nvSpPr>
          <p:cNvPr id="453" name="Google Shape;453;p69"/>
          <p:cNvSpPr txBox="1"/>
          <p:nvPr>
            <p:ph idx="1" type="body"/>
          </p:nvPr>
        </p:nvSpPr>
        <p:spPr>
          <a:xfrm>
            <a:off x="311700" y="1232925"/>
            <a:ext cx="4086000" cy="30978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Century"/>
              <a:buChar char="●"/>
            </a:pPr>
            <a:r>
              <a:rPr lang="tr" sz="1500"/>
              <a:t>R-CNN</a:t>
            </a:r>
            <a:endParaRPr sz="1500"/>
          </a:p>
          <a:p>
            <a:pPr indent="-323850" lvl="0" marL="457200" rtl="0" algn="l">
              <a:lnSpc>
                <a:spcPct val="150000"/>
              </a:lnSpc>
              <a:spcBef>
                <a:spcPts val="0"/>
              </a:spcBef>
              <a:spcAft>
                <a:spcPts val="0"/>
              </a:spcAft>
              <a:buSzPts val="1500"/>
              <a:buFont typeface="Century"/>
              <a:buChar char="●"/>
            </a:pPr>
            <a:r>
              <a:rPr lang="tr" sz="1500"/>
              <a:t>Fast R-CNN</a:t>
            </a:r>
            <a:endParaRPr sz="1500"/>
          </a:p>
          <a:p>
            <a:pPr indent="-323850" lvl="0" marL="457200" rtl="0" algn="l">
              <a:lnSpc>
                <a:spcPct val="150000"/>
              </a:lnSpc>
              <a:spcBef>
                <a:spcPts val="0"/>
              </a:spcBef>
              <a:spcAft>
                <a:spcPts val="0"/>
              </a:spcAft>
              <a:buSzPts val="1500"/>
              <a:buFont typeface="Century"/>
              <a:buChar char="●"/>
            </a:pPr>
            <a:r>
              <a:rPr lang="tr" sz="1500"/>
              <a:t>Faster R-CNN</a:t>
            </a:r>
            <a:endParaRPr sz="1500"/>
          </a:p>
          <a:p>
            <a:pPr indent="-323850" lvl="0" marL="457200" rtl="0" algn="l">
              <a:lnSpc>
                <a:spcPct val="150000"/>
              </a:lnSpc>
              <a:spcBef>
                <a:spcPts val="0"/>
              </a:spcBef>
              <a:spcAft>
                <a:spcPts val="0"/>
              </a:spcAft>
              <a:buSzPts val="1500"/>
              <a:buFont typeface="Century"/>
              <a:buChar char="●"/>
            </a:pPr>
            <a:r>
              <a:rPr lang="tr" sz="1500"/>
              <a:t>YOLO</a:t>
            </a:r>
            <a:endParaRPr sz="1500"/>
          </a:p>
          <a:p>
            <a:pPr indent="-323850" lvl="0" marL="457200" rtl="0" algn="l">
              <a:lnSpc>
                <a:spcPct val="150000"/>
              </a:lnSpc>
              <a:spcBef>
                <a:spcPts val="0"/>
              </a:spcBef>
              <a:spcAft>
                <a:spcPts val="0"/>
              </a:spcAft>
              <a:buSzPts val="1500"/>
              <a:buFont typeface="Century"/>
              <a:buChar char="●"/>
            </a:pPr>
            <a:r>
              <a:rPr lang="tr" sz="1500"/>
              <a:t>SSD</a:t>
            </a:r>
            <a:endParaRPr sz="1500"/>
          </a:p>
          <a:p>
            <a:pPr indent="-323850" lvl="0" marL="457200" rtl="0" algn="l">
              <a:lnSpc>
                <a:spcPct val="150000"/>
              </a:lnSpc>
              <a:spcBef>
                <a:spcPts val="0"/>
              </a:spcBef>
              <a:spcAft>
                <a:spcPts val="0"/>
              </a:spcAft>
              <a:buSzPts val="1500"/>
              <a:buFont typeface="Century"/>
              <a:buChar char="●"/>
            </a:pPr>
            <a:r>
              <a:rPr lang="tr" sz="1500"/>
              <a:t>RefineNet</a:t>
            </a:r>
            <a:endParaRPr sz="1500"/>
          </a:p>
          <a:p>
            <a:pPr indent="-323850" lvl="0" marL="457200" rtl="0" algn="l">
              <a:lnSpc>
                <a:spcPct val="150000"/>
              </a:lnSpc>
              <a:spcBef>
                <a:spcPts val="0"/>
              </a:spcBef>
              <a:spcAft>
                <a:spcPts val="0"/>
              </a:spcAft>
              <a:buSzPts val="1500"/>
              <a:buFont typeface="Century"/>
              <a:buChar char="●"/>
            </a:pPr>
            <a:r>
              <a:rPr lang="tr" sz="1500"/>
              <a:t>RefineDet</a:t>
            </a:r>
            <a:endParaRPr sz="1500"/>
          </a:p>
          <a:p>
            <a:pPr indent="0" lvl="0" marL="0" rtl="0" algn="l">
              <a:lnSpc>
                <a:spcPct val="150000"/>
              </a:lnSpc>
              <a:spcBef>
                <a:spcPts val="0"/>
              </a:spcBef>
              <a:spcAft>
                <a:spcPts val="0"/>
              </a:spcAft>
              <a:buNone/>
            </a:pPr>
            <a:r>
              <a:t/>
            </a:r>
            <a:endParaRPr b="1" sz="1500"/>
          </a:p>
        </p:txBody>
      </p:sp>
      <p:pic>
        <p:nvPicPr>
          <p:cNvPr id="454" name="Google Shape;454;p69"/>
          <p:cNvPicPr preferRelativeResize="0"/>
          <p:nvPr/>
        </p:nvPicPr>
        <p:blipFill>
          <a:blip r:embed="rId3">
            <a:alphaModFix/>
          </a:blip>
          <a:stretch>
            <a:fillRect/>
          </a:stretch>
        </p:blipFill>
        <p:spPr>
          <a:xfrm>
            <a:off x="3914412" y="1232925"/>
            <a:ext cx="4715538" cy="309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Faster R-CNN</a:t>
            </a:r>
            <a:endParaRPr/>
          </a:p>
        </p:txBody>
      </p:sp>
      <p:sp>
        <p:nvSpPr>
          <p:cNvPr id="460" name="Google Shape;460;p70"/>
          <p:cNvSpPr txBox="1"/>
          <p:nvPr>
            <p:ph idx="1" type="body"/>
          </p:nvPr>
        </p:nvSpPr>
        <p:spPr>
          <a:xfrm>
            <a:off x="311700" y="1152475"/>
            <a:ext cx="4039500" cy="34164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1000"/>
              </a:spcBef>
              <a:spcAft>
                <a:spcPts val="0"/>
              </a:spcAft>
              <a:buSzPts val="1500"/>
              <a:buChar char="●"/>
            </a:pPr>
            <a:r>
              <a:rPr lang="tr" sz="1500">
                <a:highlight>
                  <a:schemeClr val="lt1"/>
                </a:highlight>
              </a:rPr>
              <a:t>Creates regions using the </a:t>
            </a:r>
            <a:r>
              <a:rPr lang="tr" sz="1500">
                <a:highlight>
                  <a:srgbClr val="C9DAF8"/>
                </a:highlight>
              </a:rPr>
              <a:t>Region Propasal Network</a:t>
            </a:r>
            <a:r>
              <a:rPr lang="tr" sz="1500">
                <a:highlight>
                  <a:schemeClr val="lt1"/>
                </a:highlight>
              </a:rPr>
              <a:t> algorithm</a:t>
            </a:r>
            <a:endParaRPr sz="1500">
              <a:highlight>
                <a:schemeClr val="lt1"/>
              </a:highlight>
            </a:endParaRPr>
          </a:p>
          <a:p>
            <a:pPr indent="-323850" lvl="0" marL="457200" rtl="0" algn="l">
              <a:lnSpc>
                <a:spcPct val="115000"/>
              </a:lnSpc>
              <a:spcBef>
                <a:spcPts val="1200"/>
              </a:spcBef>
              <a:spcAft>
                <a:spcPts val="0"/>
              </a:spcAft>
              <a:buSzPts val="1500"/>
              <a:buChar char="●"/>
            </a:pPr>
            <a:r>
              <a:rPr lang="tr" sz="1500">
                <a:highlight>
                  <a:schemeClr val="lt1"/>
                </a:highlight>
              </a:rPr>
              <a:t>Treats each zone assuming there are objects and assigns neutral points to each zone</a:t>
            </a:r>
            <a:endParaRPr sz="1500">
              <a:highlight>
                <a:schemeClr val="lt1"/>
              </a:highlight>
            </a:endParaRPr>
          </a:p>
          <a:p>
            <a:pPr indent="-323850" lvl="0" marL="457200" rtl="0" algn="l">
              <a:lnSpc>
                <a:spcPct val="115000"/>
              </a:lnSpc>
              <a:spcBef>
                <a:spcPts val="1200"/>
              </a:spcBef>
              <a:spcAft>
                <a:spcPts val="0"/>
              </a:spcAft>
              <a:buSzPts val="1500"/>
              <a:buChar char="●"/>
            </a:pPr>
            <a:r>
              <a:rPr lang="tr" sz="1500">
                <a:highlight>
                  <a:schemeClr val="lt1"/>
                </a:highlight>
              </a:rPr>
              <a:t>While performing these operations, it looks at criteria such as density, color, pixel order</a:t>
            </a:r>
            <a:endParaRPr sz="1500">
              <a:highlight>
                <a:schemeClr val="lt1"/>
              </a:highlight>
            </a:endParaRPr>
          </a:p>
          <a:p>
            <a:pPr indent="-323850" lvl="0" marL="457200" rtl="0" algn="l">
              <a:lnSpc>
                <a:spcPct val="115000"/>
              </a:lnSpc>
              <a:spcBef>
                <a:spcPts val="1200"/>
              </a:spcBef>
              <a:spcAft>
                <a:spcPts val="1200"/>
              </a:spcAft>
              <a:buSzPts val="1500"/>
              <a:buChar char="●"/>
            </a:pPr>
            <a:r>
              <a:rPr lang="tr" sz="1500">
                <a:highlight>
                  <a:schemeClr val="lt1"/>
                </a:highlight>
              </a:rPr>
              <a:t>Extracts Feature Map using ReLu activation function</a:t>
            </a:r>
            <a:endParaRPr sz="1500">
              <a:highlight>
                <a:schemeClr val="lt1"/>
              </a:highlight>
            </a:endParaRPr>
          </a:p>
        </p:txBody>
      </p:sp>
      <p:pic>
        <p:nvPicPr>
          <p:cNvPr id="461" name="Google Shape;461;p70"/>
          <p:cNvPicPr preferRelativeResize="0"/>
          <p:nvPr/>
        </p:nvPicPr>
        <p:blipFill rotWithShape="1">
          <a:blip r:embed="rId3">
            <a:alphaModFix/>
          </a:blip>
          <a:srcRect b="2525" l="0" r="0" t="4268"/>
          <a:stretch/>
        </p:blipFill>
        <p:spPr>
          <a:xfrm>
            <a:off x="4351100" y="1116088"/>
            <a:ext cx="4481201" cy="3489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0" st="0"/>
                                            </p:txEl>
                                          </p:spTgt>
                                        </p:tgtEl>
                                        <p:attrNameLst>
                                          <p:attrName>style.visibility</p:attrName>
                                        </p:attrNameLst>
                                      </p:cBhvr>
                                      <p:to>
                                        <p:strVal val="visible"/>
                                      </p:to>
                                    </p:set>
                                    <p:animEffect filter="fade" transition="in">
                                      <p:cBhvr>
                                        <p:cTn dur="1000"/>
                                        <p:tgtEl>
                                          <p:spTgt spid="4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1" st="1"/>
                                            </p:txEl>
                                          </p:spTgt>
                                        </p:tgtEl>
                                        <p:attrNameLst>
                                          <p:attrName>style.visibility</p:attrName>
                                        </p:attrNameLst>
                                      </p:cBhvr>
                                      <p:to>
                                        <p:strVal val="visible"/>
                                      </p:to>
                                    </p:set>
                                    <p:animEffect filter="fade" transition="in">
                                      <p:cBhvr>
                                        <p:cTn dur="1000"/>
                                        <p:tgtEl>
                                          <p:spTgt spid="4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2" st="2"/>
                                            </p:txEl>
                                          </p:spTgt>
                                        </p:tgtEl>
                                        <p:attrNameLst>
                                          <p:attrName>style.visibility</p:attrName>
                                        </p:attrNameLst>
                                      </p:cBhvr>
                                      <p:to>
                                        <p:strVal val="visible"/>
                                      </p:to>
                                    </p:set>
                                    <p:animEffect filter="fade" transition="in">
                                      <p:cBhvr>
                                        <p:cTn dur="1000"/>
                                        <p:tgtEl>
                                          <p:spTgt spid="4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3" st="3"/>
                                            </p:txEl>
                                          </p:spTgt>
                                        </p:tgtEl>
                                        <p:attrNameLst>
                                          <p:attrName>style.visibility</p:attrName>
                                        </p:attrNameLst>
                                      </p:cBhvr>
                                      <p:to>
                                        <p:strVal val="visible"/>
                                      </p:to>
                                    </p:set>
                                    <p:animEffect filter="fade" transition="in">
                                      <p:cBhvr>
                                        <p:cTn dur="1000"/>
                                        <p:tgtEl>
                                          <p:spTgt spid="4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YOLO (You Only Look Once)</a:t>
            </a:r>
            <a:endParaRPr/>
          </a:p>
        </p:txBody>
      </p:sp>
      <p:sp>
        <p:nvSpPr>
          <p:cNvPr id="467" name="Google Shape;467;p71"/>
          <p:cNvSpPr txBox="1"/>
          <p:nvPr>
            <p:ph idx="1" type="body"/>
          </p:nvPr>
        </p:nvSpPr>
        <p:spPr>
          <a:xfrm>
            <a:off x="311700" y="1152475"/>
            <a:ext cx="3766800" cy="3416400"/>
          </a:xfrm>
          <a:prstGeom prst="rect">
            <a:avLst/>
          </a:prstGeom>
        </p:spPr>
        <p:txBody>
          <a:bodyPr anchorCtr="0" anchor="t" bIns="91425" lIns="91425" spcFirstLastPara="1" rIns="91425" wrap="square" tIns="91425">
            <a:normAutofit/>
          </a:bodyPr>
          <a:lstStyle/>
          <a:p>
            <a:pPr indent="-323850" lvl="0" marL="457200" rtl="0" algn="l">
              <a:spcBef>
                <a:spcPts val="1000"/>
              </a:spcBef>
              <a:spcAft>
                <a:spcPts val="0"/>
              </a:spcAft>
              <a:buSzPts val="1500"/>
              <a:buChar char="●"/>
            </a:pPr>
            <a:r>
              <a:rPr lang="tr" sz="1500"/>
              <a:t>The YOLO algorithm, which stands for "You Only Look Once"; is a fast algorithm that can detect objects in one go</a:t>
            </a:r>
            <a:endParaRPr sz="1500"/>
          </a:p>
          <a:p>
            <a:pPr indent="-323850" lvl="0" marL="457200" rtl="0" algn="l">
              <a:spcBef>
                <a:spcPts val="1200"/>
              </a:spcBef>
              <a:spcAft>
                <a:spcPts val="0"/>
              </a:spcAft>
              <a:buSzPts val="1500"/>
              <a:buChar char="●"/>
            </a:pPr>
            <a:r>
              <a:rPr lang="tr" sz="1500"/>
              <a:t>The YOLO algorithm scans the image by looking through grids</a:t>
            </a:r>
            <a:endParaRPr sz="1500"/>
          </a:p>
          <a:p>
            <a:pPr indent="-323850" lvl="0" marL="457200" rtl="0" algn="l">
              <a:spcBef>
                <a:spcPts val="1200"/>
              </a:spcBef>
              <a:spcAft>
                <a:spcPts val="1200"/>
              </a:spcAft>
              <a:buSzPts val="1500"/>
              <a:buChar char="●"/>
            </a:pPr>
            <a:r>
              <a:rPr lang="tr" sz="1500"/>
              <a:t>Can identify objects and object coordinates simultaneously and at once</a:t>
            </a:r>
            <a:endParaRPr sz="1500"/>
          </a:p>
        </p:txBody>
      </p:sp>
      <p:pic>
        <p:nvPicPr>
          <p:cNvPr id="468" name="Google Shape;468;p71"/>
          <p:cNvPicPr preferRelativeResize="0"/>
          <p:nvPr/>
        </p:nvPicPr>
        <p:blipFill>
          <a:blip r:embed="rId3">
            <a:alphaModFix/>
          </a:blip>
          <a:stretch>
            <a:fillRect/>
          </a:stretch>
        </p:blipFill>
        <p:spPr>
          <a:xfrm>
            <a:off x="4319725" y="1272025"/>
            <a:ext cx="4512575" cy="286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0" st="0"/>
                                            </p:txEl>
                                          </p:spTgt>
                                        </p:tgtEl>
                                        <p:attrNameLst>
                                          <p:attrName>style.visibility</p:attrName>
                                        </p:attrNameLst>
                                      </p:cBhvr>
                                      <p:to>
                                        <p:strVal val="visible"/>
                                      </p:to>
                                    </p:set>
                                    <p:animEffect filter="fade" transition="in">
                                      <p:cBhvr>
                                        <p:cTn dur="1000"/>
                                        <p:tgtEl>
                                          <p:spTgt spid="4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1" st="1"/>
                                            </p:txEl>
                                          </p:spTgt>
                                        </p:tgtEl>
                                        <p:attrNameLst>
                                          <p:attrName>style.visibility</p:attrName>
                                        </p:attrNameLst>
                                      </p:cBhvr>
                                      <p:to>
                                        <p:strVal val="visible"/>
                                      </p:to>
                                    </p:set>
                                    <p:animEffect filter="fade" transition="in">
                                      <p:cBhvr>
                                        <p:cTn dur="1000"/>
                                        <p:tgtEl>
                                          <p:spTgt spid="4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2" st="2"/>
                                            </p:txEl>
                                          </p:spTgt>
                                        </p:tgtEl>
                                        <p:attrNameLst>
                                          <p:attrName>style.visibility</p:attrName>
                                        </p:attrNameLst>
                                      </p:cBhvr>
                                      <p:to>
                                        <p:strVal val="visible"/>
                                      </p:to>
                                    </p:set>
                                    <p:animEffect filter="fade" transition="in">
                                      <p:cBhvr>
                                        <p:cTn dur="1000"/>
                                        <p:tgtEl>
                                          <p:spTgt spid="4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2380"/>
              <a:buFont typeface="Arial"/>
              <a:buNone/>
            </a:pPr>
            <a:r>
              <a:rPr lang="tr" sz="2100"/>
              <a:t>SSD - Single Shot Detector</a:t>
            </a:r>
            <a:endParaRPr/>
          </a:p>
          <a:p>
            <a:pPr indent="0" lvl="0" marL="0" rtl="0" algn="l">
              <a:spcBef>
                <a:spcPts val="0"/>
              </a:spcBef>
              <a:spcAft>
                <a:spcPts val="0"/>
              </a:spcAft>
              <a:buNone/>
            </a:pPr>
            <a:r>
              <a:t/>
            </a:r>
            <a:endParaRPr/>
          </a:p>
        </p:txBody>
      </p:sp>
      <p:sp>
        <p:nvSpPr>
          <p:cNvPr id="474" name="Google Shape;474;p72"/>
          <p:cNvSpPr txBox="1"/>
          <p:nvPr>
            <p:ph idx="1" type="body"/>
          </p:nvPr>
        </p:nvSpPr>
        <p:spPr>
          <a:xfrm>
            <a:off x="311700" y="1152475"/>
            <a:ext cx="3445500" cy="3416400"/>
          </a:xfrm>
          <a:prstGeom prst="rect">
            <a:avLst/>
          </a:prstGeom>
        </p:spPr>
        <p:txBody>
          <a:bodyPr anchorCtr="0" anchor="t" bIns="91425" lIns="91425" spcFirstLastPara="1" rIns="91425" wrap="square" tIns="91425">
            <a:normAutofit lnSpcReduction="10000"/>
          </a:bodyPr>
          <a:lstStyle/>
          <a:p>
            <a:pPr indent="-323850" lvl="0" marL="457200" rtl="0" algn="l">
              <a:lnSpc>
                <a:spcPct val="115000"/>
              </a:lnSpc>
              <a:spcBef>
                <a:spcPts val="1000"/>
              </a:spcBef>
              <a:spcAft>
                <a:spcPts val="0"/>
              </a:spcAft>
              <a:buSzPts val="1500"/>
              <a:buChar char="●"/>
            </a:pPr>
            <a:r>
              <a:rPr lang="tr" sz="1500"/>
              <a:t>Extracts a feature map and then applies Convolution filters to detect objects</a:t>
            </a:r>
            <a:endParaRPr sz="1500"/>
          </a:p>
          <a:p>
            <a:pPr indent="-323850" lvl="0" marL="457200" rtl="0" algn="l">
              <a:lnSpc>
                <a:spcPct val="115000"/>
              </a:lnSpc>
              <a:spcBef>
                <a:spcPts val="1200"/>
              </a:spcBef>
              <a:spcAft>
                <a:spcPts val="0"/>
              </a:spcAft>
              <a:buSzPts val="1500"/>
              <a:buChar char="●"/>
            </a:pPr>
            <a:r>
              <a:rPr lang="tr" sz="1500"/>
              <a:t>The reason for high accuracy detection on SSD is the use of multiple boxes with different aspect ratios</a:t>
            </a:r>
            <a:endParaRPr sz="1500"/>
          </a:p>
          <a:p>
            <a:pPr indent="-323850" lvl="0" marL="457200" rtl="0" algn="l">
              <a:lnSpc>
                <a:spcPct val="115000"/>
              </a:lnSpc>
              <a:spcBef>
                <a:spcPts val="1200"/>
              </a:spcBef>
              <a:spcAft>
                <a:spcPts val="1200"/>
              </a:spcAft>
              <a:buSzPts val="1500"/>
              <a:buChar char="●"/>
            </a:pPr>
            <a:r>
              <a:rPr lang="tr" sz="1500"/>
              <a:t>Bounding box includes a descending amount of shaped convolution filters to predict categories of objects at their locations</a:t>
            </a:r>
            <a:endParaRPr sz="1500"/>
          </a:p>
        </p:txBody>
      </p:sp>
      <p:pic>
        <p:nvPicPr>
          <p:cNvPr id="475" name="Google Shape;475;p72"/>
          <p:cNvPicPr preferRelativeResize="0"/>
          <p:nvPr/>
        </p:nvPicPr>
        <p:blipFill>
          <a:blip r:embed="rId3">
            <a:alphaModFix/>
          </a:blip>
          <a:stretch>
            <a:fillRect/>
          </a:stretch>
        </p:blipFill>
        <p:spPr>
          <a:xfrm>
            <a:off x="3622825" y="1694175"/>
            <a:ext cx="5209475" cy="1755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animEffect filter="fade" transition="in">
                                      <p:cBhvr>
                                        <p:cTn dur="1000"/>
                                        <p:tgtEl>
                                          <p:spTgt spid="4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animEffect filter="fade" transition="in">
                                      <p:cBhvr>
                                        <p:cTn dur="1000"/>
                                        <p:tgtEl>
                                          <p:spTgt spid="4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animEffect filter="fade" transition="in">
                                      <p:cBhvr>
                                        <p:cTn dur="1000"/>
                                        <p:tgtEl>
                                          <p:spTgt spid="47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Object Recognition Datasets</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Digital Image Processing and Computer Vision</a:t>
            </a:r>
            <a:endParaRPr sz="4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400"/>
              <a:t>COCO</a:t>
            </a:r>
            <a:endParaRPr sz="2400"/>
          </a:p>
        </p:txBody>
      </p:sp>
      <p:sp>
        <p:nvSpPr>
          <p:cNvPr id="486" name="Google Shape;486;p74"/>
          <p:cNvSpPr txBox="1"/>
          <p:nvPr>
            <p:ph idx="1" type="body"/>
          </p:nvPr>
        </p:nvSpPr>
        <p:spPr>
          <a:xfrm>
            <a:off x="311700" y="1152475"/>
            <a:ext cx="43791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tr" sz="1500"/>
              <a:t>COCO is a large-scale object detection, segmentation and visual dataset.</a:t>
            </a:r>
            <a:endParaRPr sz="1500"/>
          </a:p>
          <a:p>
            <a:pPr indent="-323850" lvl="0" marL="457200" rtl="0" algn="just">
              <a:lnSpc>
                <a:spcPct val="150000"/>
              </a:lnSpc>
              <a:spcBef>
                <a:spcPts val="1200"/>
              </a:spcBef>
              <a:spcAft>
                <a:spcPts val="0"/>
              </a:spcAft>
              <a:buSzPts val="1500"/>
              <a:buChar char="●"/>
            </a:pPr>
            <a:r>
              <a:rPr lang="tr" sz="1500"/>
              <a:t>330K images (&gt;200K tagged)</a:t>
            </a:r>
            <a:endParaRPr sz="1500"/>
          </a:p>
          <a:p>
            <a:pPr indent="-323850" lvl="0" marL="457200" rtl="0" algn="just">
              <a:lnSpc>
                <a:spcPct val="150000"/>
              </a:lnSpc>
              <a:spcBef>
                <a:spcPts val="0"/>
              </a:spcBef>
              <a:spcAft>
                <a:spcPts val="0"/>
              </a:spcAft>
              <a:buSzPts val="1500"/>
              <a:buChar char="●"/>
            </a:pPr>
            <a:r>
              <a:rPr lang="tr" sz="1500"/>
              <a:t>1.5 million object instances</a:t>
            </a:r>
            <a:endParaRPr sz="1500"/>
          </a:p>
          <a:p>
            <a:pPr indent="-323850" lvl="0" marL="457200" rtl="0" algn="just">
              <a:lnSpc>
                <a:spcPct val="150000"/>
              </a:lnSpc>
              <a:spcBef>
                <a:spcPts val="0"/>
              </a:spcBef>
              <a:spcAft>
                <a:spcPts val="0"/>
              </a:spcAft>
              <a:buSzPts val="1500"/>
              <a:buChar char="●"/>
            </a:pPr>
            <a:r>
              <a:rPr lang="tr" sz="1500"/>
              <a:t>80 categories of objects</a:t>
            </a:r>
            <a:endParaRPr sz="1500"/>
          </a:p>
          <a:p>
            <a:pPr indent="-323850" lvl="0" marL="457200" rtl="0" algn="just">
              <a:lnSpc>
                <a:spcPct val="150000"/>
              </a:lnSpc>
              <a:spcBef>
                <a:spcPts val="0"/>
              </a:spcBef>
              <a:spcAft>
                <a:spcPts val="0"/>
              </a:spcAft>
              <a:buSzPts val="1500"/>
              <a:buChar char="●"/>
            </a:pPr>
            <a:r>
              <a:rPr lang="tr" sz="1500"/>
              <a:t>91 item categories</a:t>
            </a:r>
            <a:endParaRPr sz="1500"/>
          </a:p>
          <a:p>
            <a:pPr indent="-323850" lvl="0" marL="457200" rtl="0" algn="just">
              <a:lnSpc>
                <a:spcPct val="150000"/>
              </a:lnSpc>
              <a:spcBef>
                <a:spcPts val="0"/>
              </a:spcBef>
              <a:spcAft>
                <a:spcPts val="0"/>
              </a:spcAft>
              <a:buSzPts val="1500"/>
              <a:buChar char="●"/>
            </a:pPr>
            <a:r>
              <a:rPr lang="tr" sz="1500"/>
              <a:t>Uses JSON format while keeping data</a:t>
            </a:r>
            <a:endParaRPr sz="1500"/>
          </a:p>
        </p:txBody>
      </p:sp>
      <p:pic>
        <p:nvPicPr>
          <p:cNvPr id="487" name="Google Shape;487;p74"/>
          <p:cNvPicPr preferRelativeResize="0"/>
          <p:nvPr>
            <p:ph idx="1" type="body"/>
          </p:nvPr>
        </p:nvPicPr>
        <p:blipFill rotWithShape="1">
          <a:blip r:embed="rId3">
            <a:alphaModFix/>
          </a:blip>
          <a:srcRect b="0" l="0" r="0" t="0"/>
          <a:stretch/>
        </p:blipFill>
        <p:spPr>
          <a:xfrm>
            <a:off x="4842000" y="1207525"/>
            <a:ext cx="3990300" cy="1234800"/>
          </a:xfrm>
          <a:prstGeom prst="rect">
            <a:avLst/>
          </a:prstGeom>
          <a:noFill/>
          <a:ln>
            <a:noFill/>
          </a:ln>
        </p:spPr>
      </p:pic>
      <p:pic>
        <p:nvPicPr>
          <p:cNvPr id="488" name="Google Shape;488;p74"/>
          <p:cNvPicPr preferRelativeResize="0"/>
          <p:nvPr/>
        </p:nvPicPr>
        <p:blipFill rotWithShape="1">
          <a:blip r:embed="rId4">
            <a:alphaModFix/>
          </a:blip>
          <a:srcRect b="0" l="0" r="0" t="0"/>
          <a:stretch/>
        </p:blipFill>
        <p:spPr>
          <a:xfrm>
            <a:off x="5448775" y="2571750"/>
            <a:ext cx="2776750" cy="1888850"/>
          </a:xfrm>
          <a:prstGeom prst="rect">
            <a:avLst/>
          </a:prstGeom>
          <a:noFill/>
          <a:ln cap="flat" cmpd="sng" w="19050">
            <a:solidFill>
              <a:srgbClr val="4285F4"/>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0" st="0"/>
                                            </p:txEl>
                                          </p:spTgt>
                                        </p:tgtEl>
                                        <p:attrNameLst>
                                          <p:attrName>style.visibility</p:attrName>
                                        </p:attrNameLst>
                                      </p:cBhvr>
                                      <p:to>
                                        <p:strVal val="visible"/>
                                      </p:to>
                                    </p:set>
                                    <p:animEffect filter="fade" transition="in">
                                      <p:cBhvr>
                                        <p:cTn dur="1000"/>
                                        <p:tgtEl>
                                          <p:spTgt spid="4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1" st="1"/>
                                            </p:txEl>
                                          </p:spTgt>
                                        </p:tgtEl>
                                        <p:attrNameLst>
                                          <p:attrName>style.visibility</p:attrName>
                                        </p:attrNameLst>
                                      </p:cBhvr>
                                      <p:to>
                                        <p:strVal val="visible"/>
                                      </p:to>
                                    </p:set>
                                    <p:animEffect filter="fade" transition="in">
                                      <p:cBhvr>
                                        <p:cTn dur="1000"/>
                                        <p:tgtEl>
                                          <p:spTgt spid="4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2" st="2"/>
                                            </p:txEl>
                                          </p:spTgt>
                                        </p:tgtEl>
                                        <p:attrNameLst>
                                          <p:attrName>style.visibility</p:attrName>
                                        </p:attrNameLst>
                                      </p:cBhvr>
                                      <p:to>
                                        <p:strVal val="visible"/>
                                      </p:to>
                                    </p:set>
                                    <p:animEffect filter="fade" transition="in">
                                      <p:cBhvr>
                                        <p:cTn dur="1000"/>
                                        <p:tgtEl>
                                          <p:spTgt spid="4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3" st="3"/>
                                            </p:txEl>
                                          </p:spTgt>
                                        </p:tgtEl>
                                        <p:attrNameLst>
                                          <p:attrName>style.visibility</p:attrName>
                                        </p:attrNameLst>
                                      </p:cBhvr>
                                      <p:to>
                                        <p:strVal val="visible"/>
                                      </p:to>
                                    </p:set>
                                    <p:animEffect filter="fade" transition="in">
                                      <p:cBhvr>
                                        <p:cTn dur="1000"/>
                                        <p:tgtEl>
                                          <p:spTgt spid="4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4" st="4"/>
                                            </p:txEl>
                                          </p:spTgt>
                                        </p:tgtEl>
                                        <p:attrNameLst>
                                          <p:attrName>style.visibility</p:attrName>
                                        </p:attrNameLst>
                                      </p:cBhvr>
                                      <p:to>
                                        <p:strVal val="visible"/>
                                      </p:to>
                                    </p:set>
                                    <p:animEffect filter="fade" transition="in">
                                      <p:cBhvr>
                                        <p:cTn dur="1000"/>
                                        <p:tgtEl>
                                          <p:spTgt spid="4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5" st="5"/>
                                            </p:txEl>
                                          </p:spTgt>
                                        </p:tgtEl>
                                        <p:attrNameLst>
                                          <p:attrName>style.visibility</p:attrName>
                                        </p:attrNameLst>
                                      </p:cBhvr>
                                      <p:to>
                                        <p:strVal val="visible"/>
                                      </p:to>
                                    </p:set>
                                    <p:animEffect filter="fade" transition="in">
                                      <p:cBhvr>
                                        <p:cTn dur="1000"/>
                                        <p:tgtEl>
                                          <p:spTgt spid="48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Pascal VOC()</a:t>
            </a:r>
            <a:endParaRPr/>
          </a:p>
        </p:txBody>
      </p:sp>
      <p:sp>
        <p:nvSpPr>
          <p:cNvPr id="494" name="Google Shape;494;p75"/>
          <p:cNvSpPr txBox="1"/>
          <p:nvPr>
            <p:ph idx="1" type="body"/>
          </p:nvPr>
        </p:nvSpPr>
        <p:spPr>
          <a:xfrm>
            <a:off x="311700" y="1152475"/>
            <a:ext cx="5052900" cy="34164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1000"/>
              </a:spcBef>
              <a:spcAft>
                <a:spcPts val="0"/>
              </a:spcAft>
              <a:buSzPts val="1500"/>
              <a:buChar char="●"/>
            </a:pPr>
            <a:r>
              <a:rPr lang="tr" sz="1500"/>
              <a:t>It is a dataset used for image processing and object detection</a:t>
            </a:r>
            <a:endParaRPr sz="1500"/>
          </a:p>
          <a:p>
            <a:pPr indent="-323850" lvl="0" marL="457200" rtl="0" algn="l">
              <a:lnSpc>
                <a:spcPct val="115000"/>
              </a:lnSpc>
              <a:spcBef>
                <a:spcPts val="1000"/>
              </a:spcBef>
              <a:spcAft>
                <a:spcPts val="0"/>
              </a:spcAft>
              <a:buSzPts val="1500"/>
              <a:buChar char="●"/>
            </a:pPr>
            <a:r>
              <a:rPr lang="tr" sz="1500"/>
              <a:t>Contains image filename, label and bounding box coordinate information</a:t>
            </a:r>
            <a:endParaRPr sz="1500"/>
          </a:p>
          <a:p>
            <a:pPr indent="-323850" lvl="0" marL="457200" rtl="0" algn="l">
              <a:lnSpc>
                <a:spcPct val="115000"/>
              </a:lnSpc>
              <a:spcBef>
                <a:spcPts val="1000"/>
              </a:spcBef>
              <a:spcAft>
                <a:spcPts val="0"/>
              </a:spcAft>
              <a:buSzPts val="1500"/>
              <a:buChar char="●"/>
            </a:pPr>
            <a:r>
              <a:rPr lang="tr" sz="1500"/>
              <a:t>2GB main image comes in 1.9GB metadata size</a:t>
            </a:r>
            <a:endParaRPr sz="1500"/>
          </a:p>
          <a:p>
            <a:pPr indent="-323850" lvl="0" marL="457200" rtl="0" algn="l">
              <a:lnSpc>
                <a:spcPct val="115000"/>
              </a:lnSpc>
              <a:spcBef>
                <a:spcPts val="1000"/>
              </a:spcBef>
              <a:spcAft>
                <a:spcPts val="1000"/>
              </a:spcAft>
              <a:buSzPts val="1500"/>
              <a:buChar char="●"/>
            </a:pPr>
            <a:r>
              <a:rPr lang="tr" sz="1500"/>
              <a:t>Data is kept in XML format during transactions</a:t>
            </a:r>
            <a:endParaRPr sz="1500"/>
          </a:p>
        </p:txBody>
      </p:sp>
      <p:pic>
        <p:nvPicPr>
          <p:cNvPr id="495" name="Google Shape;495;p75"/>
          <p:cNvPicPr preferRelativeResize="0"/>
          <p:nvPr/>
        </p:nvPicPr>
        <p:blipFill>
          <a:blip r:embed="rId3">
            <a:alphaModFix/>
          </a:blip>
          <a:stretch>
            <a:fillRect/>
          </a:stretch>
        </p:blipFill>
        <p:spPr>
          <a:xfrm>
            <a:off x="5477125" y="1141437"/>
            <a:ext cx="3355175" cy="3438474"/>
          </a:xfrm>
          <a:prstGeom prst="rect">
            <a:avLst/>
          </a:prstGeom>
          <a:noFill/>
          <a:ln cap="flat" cmpd="sng" w="19050">
            <a:solidFill>
              <a:srgbClr val="4285F4"/>
            </a:solidFill>
            <a:prstDash val="solid"/>
            <a:round/>
            <a:headEnd len="sm" w="sm" type="none"/>
            <a:tailEnd len="sm" w="sm" type="none"/>
          </a:ln>
        </p:spPr>
      </p:pic>
      <p:pic>
        <p:nvPicPr>
          <p:cNvPr id="496" name="Google Shape;496;p75"/>
          <p:cNvPicPr preferRelativeResize="0"/>
          <p:nvPr/>
        </p:nvPicPr>
        <p:blipFill rotWithShape="1">
          <a:blip r:embed="rId4">
            <a:alphaModFix/>
          </a:blip>
          <a:srcRect b="0" l="0" r="37233" t="50000"/>
          <a:stretch/>
        </p:blipFill>
        <p:spPr>
          <a:xfrm>
            <a:off x="618750" y="3458175"/>
            <a:ext cx="4438800" cy="111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animEffect filter="fade" transition="in">
                                      <p:cBhvr>
                                        <p:cTn dur="1000"/>
                                        <p:tgtEl>
                                          <p:spTgt spid="4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1" st="1"/>
                                            </p:txEl>
                                          </p:spTgt>
                                        </p:tgtEl>
                                        <p:attrNameLst>
                                          <p:attrName>style.visibility</p:attrName>
                                        </p:attrNameLst>
                                      </p:cBhvr>
                                      <p:to>
                                        <p:strVal val="visible"/>
                                      </p:to>
                                    </p:set>
                                    <p:animEffect filter="fade" transition="in">
                                      <p:cBhvr>
                                        <p:cTn dur="1000"/>
                                        <p:tgtEl>
                                          <p:spTgt spid="4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2" st="2"/>
                                            </p:txEl>
                                          </p:spTgt>
                                        </p:tgtEl>
                                        <p:attrNameLst>
                                          <p:attrName>style.visibility</p:attrName>
                                        </p:attrNameLst>
                                      </p:cBhvr>
                                      <p:to>
                                        <p:strVal val="visible"/>
                                      </p:to>
                                    </p:set>
                                    <p:animEffect filter="fade" transition="in">
                                      <p:cBhvr>
                                        <p:cTn dur="1000"/>
                                        <p:tgtEl>
                                          <p:spTgt spid="4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3" st="3"/>
                                            </p:txEl>
                                          </p:spTgt>
                                        </p:tgtEl>
                                        <p:attrNameLst>
                                          <p:attrName>style.visibility</p:attrName>
                                        </p:attrNameLst>
                                      </p:cBhvr>
                                      <p:to>
                                        <p:strVal val="visible"/>
                                      </p:to>
                                    </p:set>
                                    <p:animEffect filter="fade" transition="in">
                                      <p:cBhvr>
                                        <p:cTn dur="1000"/>
                                        <p:tgtEl>
                                          <p:spTgt spid="49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6"/>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0714"/>
              <a:buNone/>
            </a:pPr>
            <a:r>
              <a:rPr lang="tr"/>
              <a:t>12 Articles to Understand Object Detection</a:t>
            </a:r>
            <a:endParaRPr/>
          </a:p>
        </p:txBody>
      </p:sp>
      <p:sp>
        <p:nvSpPr>
          <p:cNvPr id="502" name="Google Shape;502;p76"/>
          <p:cNvSpPr txBox="1"/>
          <p:nvPr>
            <p:ph idx="1" type="body"/>
          </p:nvPr>
        </p:nvSpPr>
        <p:spPr>
          <a:xfrm>
            <a:off x="311700" y="1152469"/>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OverFeat: Integrated Recognition, Localization and Detection using Convolutional Networks (2013)</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Region-Based Convolutional Networks for Accurate Object Detection and Segmentation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Fast R-CNN (2015)</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Faster R-CNN: Towards Real-Time Object Detection with Region Proposal Networks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You Only Look Once: Uniﬁed, Real-Time Object Detection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SSD: Single Shot MultiBox Detector</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Feature Pyramid Networks for Object Detection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YOLO9000: Better, Faster, Stronger</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Focal Loss for Dense Object Detection (RetinaNet)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YOLOv3: An Incremental Improvement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Objects As Points(CenterNet)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EfficientDet: Scalable and Efficient Object Detection</a:t>
            </a:r>
            <a:endParaRPr>
              <a:solidFill>
                <a:schemeClr val="dk1"/>
              </a:solidFill>
            </a:endParaRPr>
          </a:p>
          <a:p>
            <a:pPr indent="0" lvl="0" marL="0" rtl="0" algn="l">
              <a:lnSpc>
                <a:spcPct val="115000"/>
              </a:lnSpc>
              <a:spcBef>
                <a:spcPts val="0"/>
              </a:spcBef>
              <a:spcAft>
                <a:spcPts val="0"/>
              </a:spcAft>
              <a:buSzPts val="1400"/>
              <a:buNone/>
            </a:pPr>
            <a:r>
              <a:t/>
            </a:r>
            <a:endParaRPr>
              <a:solidFill>
                <a:schemeClr val="dk1"/>
              </a:solidFill>
            </a:endParaRPr>
          </a:p>
        </p:txBody>
      </p:sp>
      <p:sp>
        <p:nvSpPr>
          <p:cNvPr id="503" name="Google Shape;503;p76"/>
          <p:cNvSpPr txBox="1"/>
          <p:nvPr/>
        </p:nvSpPr>
        <p:spPr>
          <a:xfrm>
            <a:off x="311700" y="4703625"/>
            <a:ext cx="8615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tr" sz="900" u="none" cap="none" strike="noStrike">
                <a:solidFill>
                  <a:schemeClr val="dk2"/>
                </a:solidFill>
                <a:latin typeface="Century"/>
                <a:ea typeface="Century"/>
                <a:cs typeface="Century"/>
                <a:sym typeface="Century"/>
              </a:rPr>
              <a:t>Kaynak: https://towardsdatascience.com/12-papers-you-should-read-to-understand-object-detection-in-the-deep-learning-era-3390d4a28891</a:t>
            </a:r>
            <a:endParaRPr b="0" i="0" sz="900" u="none" cap="none" strike="noStrike">
              <a:solidFill>
                <a:schemeClr val="dk2"/>
              </a:solidFill>
              <a:latin typeface="Century"/>
              <a:ea typeface="Century"/>
              <a:cs typeface="Century"/>
              <a:sym typeface="Centur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Image Classification</a:t>
            </a:r>
            <a:endParaRPr sz="4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A2C"/>
        </a:solidFill>
      </p:bgPr>
    </p:bg>
    <p:spTree>
      <p:nvGrpSpPr>
        <p:cNvPr id="512" name="Shape 512"/>
        <p:cNvGrpSpPr/>
        <p:nvPr/>
      </p:nvGrpSpPr>
      <p:grpSpPr>
        <a:xfrm>
          <a:off x="0" y="0"/>
          <a:ext cx="0" cy="0"/>
          <a:chOff x="0" y="0"/>
          <a:chExt cx="0" cy="0"/>
        </a:xfrm>
      </p:grpSpPr>
      <p:pic>
        <p:nvPicPr>
          <p:cNvPr id="513" name="Google Shape;513;p78"/>
          <p:cNvPicPr preferRelativeResize="0"/>
          <p:nvPr/>
        </p:nvPicPr>
        <p:blipFill>
          <a:blip r:embed="rId3">
            <a:alphaModFix/>
          </a:blip>
          <a:stretch>
            <a:fillRect/>
          </a:stretch>
        </p:blipFill>
        <p:spPr>
          <a:xfrm>
            <a:off x="1036425" y="247625"/>
            <a:ext cx="7587401" cy="4552450"/>
          </a:xfrm>
          <a:prstGeom prst="rect">
            <a:avLst/>
          </a:prstGeom>
          <a:noFill/>
          <a:ln>
            <a:noFill/>
          </a:ln>
        </p:spPr>
      </p:pic>
      <p:sp>
        <p:nvSpPr>
          <p:cNvPr id="514" name="Google Shape;514;p78"/>
          <p:cNvSpPr/>
          <p:nvPr/>
        </p:nvSpPr>
        <p:spPr>
          <a:xfrm>
            <a:off x="7421650" y="63675"/>
            <a:ext cx="1676700" cy="566100"/>
          </a:xfrm>
          <a:prstGeom prst="rect">
            <a:avLst/>
          </a:prstGeom>
          <a:solidFill>
            <a:srgbClr val="001A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Image Classification &amp; Localization</a:t>
            </a:r>
            <a:endParaRPr/>
          </a:p>
        </p:txBody>
      </p:sp>
      <p:sp>
        <p:nvSpPr>
          <p:cNvPr id="520" name="Google Shape;520;p79"/>
          <p:cNvSpPr txBox="1"/>
          <p:nvPr>
            <p:ph idx="1" type="body"/>
          </p:nvPr>
        </p:nvSpPr>
        <p:spPr>
          <a:xfrm>
            <a:off x="311700" y="1152475"/>
            <a:ext cx="356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Image classification</a:t>
            </a:r>
            <a:r>
              <a:rPr lang="tr" sz="1500"/>
              <a:t> is a task in which an image is divided into one or more classes according to the task.</a:t>
            </a:r>
            <a:endParaRPr sz="1500"/>
          </a:p>
          <a:p>
            <a:pPr indent="0" lvl="0" marL="0" rtl="0" algn="l">
              <a:spcBef>
                <a:spcPts val="1200"/>
              </a:spcBef>
              <a:spcAft>
                <a:spcPts val="0"/>
              </a:spcAft>
              <a:buClr>
                <a:schemeClr val="dk1"/>
              </a:buClr>
              <a:buSzPts val="1100"/>
              <a:buFont typeface="Arial"/>
              <a:buNone/>
            </a:pPr>
            <a:r>
              <a:rPr b="1" lang="tr" sz="1500"/>
              <a:t>Input:</a:t>
            </a:r>
            <a:r>
              <a:rPr lang="tr" sz="1500"/>
              <a:t> a picture</a:t>
            </a:r>
            <a:endParaRPr sz="1500"/>
          </a:p>
          <a:p>
            <a:pPr indent="0" lvl="0" marL="0" rtl="0" algn="l">
              <a:spcBef>
                <a:spcPts val="0"/>
              </a:spcBef>
              <a:spcAft>
                <a:spcPts val="0"/>
              </a:spcAft>
              <a:buClr>
                <a:schemeClr val="dk1"/>
              </a:buClr>
              <a:buSzPts val="1100"/>
              <a:buFont typeface="Arial"/>
              <a:buNone/>
            </a:pPr>
            <a:r>
              <a:rPr b="1" lang="tr" sz="1500"/>
              <a:t>Output:</a:t>
            </a:r>
            <a:r>
              <a:rPr lang="tr" sz="1500"/>
              <a:t> one or more class(es)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1200"/>
              </a:spcAft>
              <a:buClr>
                <a:schemeClr val="dk1"/>
              </a:buClr>
              <a:buSzPts val="1100"/>
              <a:buFont typeface="Arial"/>
              <a:buNone/>
            </a:pPr>
            <a:r>
              <a:rPr b="1" lang="tr" sz="1500"/>
              <a:t>Image/Object localization</a:t>
            </a:r>
            <a:r>
              <a:rPr lang="tr" sz="1500"/>
              <a:t>; It is a regression problem in which the output operates with x,y coordinates around the object of interest by drawing bounding boxes.</a:t>
            </a:r>
            <a:endParaRPr sz="1500"/>
          </a:p>
        </p:txBody>
      </p:sp>
      <p:pic>
        <p:nvPicPr>
          <p:cNvPr id="521" name="Google Shape;521;p79"/>
          <p:cNvPicPr preferRelativeResize="0"/>
          <p:nvPr/>
        </p:nvPicPr>
        <p:blipFill rotWithShape="1">
          <a:blip r:embed="rId3">
            <a:alphaModFix/>
          </a:blip>
          <a:srcRect b="34218" l="3908" r="1448" t="20839"/>
          <a:stretch/>
        </p:blipFill>
        <p:spPr>
          <a:xfrm>
            <a:off x="3877725" y="1801525"/>
            <a:ext cx="4954574" cy="2020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MNIST</a:t>
            </a:r>
            <a:endParaRPr/>
          </a:p>
        </p:txBody>
      </p:sp>
      <p:sp>
        <p:nvSpPr>
          <p:cNvPr id="527" name="Google Shape;527;p80"/>
          <p:cNvSpPr txBox="1"/>
          <p:nvPr>
            <p:ph idx="1" type="body"/>
          </p:nvPr>
        </p:nvSpPr>
        <p:spPr>
          <a:xfrm>
            <a:off x="311700" y="1152475"/>
            <a:ext cx="4909500" cy="23133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000"/>
              </a:spcBef>
              <a:spcAft>
                <a:spcPts val="0"/>
              </a:spcAft>
              <a:buSzPts val="1500"/>
              <a:buChar char="●"/>
            </a:pPr>
            <a:r>
              <a:rPr lang="tr" sz="1500"/>
              <a:t>28x28 pixels</a:t>
            </a:r>
            <a:endParaRPr sz="1500"/>
          </a:p>
          <a:p>
            <a:pPr indent="-323850" lvl="0" marL="457200" rtl="0" algn="l">
              <a:lnSpc>
                <a:spcPct val="150000"/>
              </a:lnSpc>
              <a:spcBef>
                <a:spcPts val="0"/>
              </a:spcBef>
              <a:spcAft>
                <a:spcPts val="0"/>
              </a:spcAft>
              <a:buSzPts val="1500"/>
              <a:buChar char="●"/>
            </a:pPr>
            <a:r>
              <a:rPr lang="tr" sz="1500"/>
              <a:t>6</a:t>
            </a:r>
            <a:r>
              <a:rPr lang="tr" sz="1500"/>
              <a:t>0.000 Train Images </a:t>
            </a:r>
            <a:endParaRPr sz="1500"/>
          </a:p>
          <a:p>
            <a:pPr indent="-323850" lvl="0" marL="457200" rtl="0" algn="l">
              <a:lnSpc>
                <a:spcPct val="150000"/>
              </a:lnSpc>
              <a:spcBef>
                <a:spcPts val="0"/>
              </a:spcBef>
              <a:spcAft>
                <a:spcPts val="0"/>
              </a:spcAft>
              <a:buSzPts val="1500"/>
              <a:buChar char="●"/>
            </a:pPr>
            <a:r>
              <a:rPr lang="tr" sz="1500"/>
              <a:t>10.000 Test Veri Seti</a:t>
            </a:r>
            <a:endParaRPr sz="1500"/>
          </a:p>
          <a:p>
            <a:pPr indent="-323850" lvl="0" marL="457200" rtl="0" algn="l">
              <a:lnSpc>
                <a:spcPct val="150000"/>
              </a:lnSpc>
              <a:spcBef>
                <a:spcPts val="0"/>
              </a:spcBef>
              <a:spcAft>
                <a:spcPts val="0"/>
              </a:spcAft>
              <a:buSzPts val="1500"/>
              <a:buChar char="●"/>
            </a:pPr>
            <a:r>
              <a:rPr lang="tr" sz="1500"/>
              <a:t>Handwritten public dataset of 70,000 images for all digits 0-9</a:t>
            </a:r>
            <a:endParaRPr/>
          </a:p>
        </p:txBody>
      </p:sp>
      <p:pic>
        <p:nvPicPr>
          <p:cNvPr id="528" name="Google Shape;528;p80"/>
          <p:cNvPicPr preferRelativeResize="0"/>
          <p:nvPr/>
        </p:nvPicPr>
        <p:blipFill>
          <a:blip r:embed="rId3">
            <a:alphaModFix/>
          </a:blip>
          <a:stretch>
            <a:fillRect/>
          </a:stretch>
        </p:blipFill>
        <p:spPr>
          <a:xfrm>
            <a:off x="5415900" y="863550"/>
            <a:ext cx="3416400" cy="3416400"/>
          </a:xfrm>
          <a:prstGeom prst="rect">
            <a:avLst/>
          </a:prstGeom>
          <a:noFill/>
          <a:ln>
            <a:noFill/>
          </a:ln>
        </p:spPr>
      </p:pic>
      <p:pic>
        <p:nvPicPr>
          <p:cNvPr id="529" name="Google Shape;529;p80"/>
          <p:cNvPicPr preferRelativeResize="0"/>
          <p:nvPr/>
        </p:nvPicPr>
        <p:blipFill rotWithShape="1">
          <a:blip r:embed="rId4">
            <a:alphaModFix/>
          </a:blip>
          <a:srcRect b="0" l="0" r="0" t="64143"/>
          <a:stretch/>
        </p:blipFill>
        <p:spPr>
          <a:xfrm>
            <a:off x="295550" y="3465775"/>
            <a:ext cx="4941824" cy="99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0" st="0"/>
                                            </p:txEl>
                                          </p:spTgt>
                                        </p:tgtEl>
                                        <p:attrNameLst>
                                          <p:attrName>style.visibility</p:attrName>
                                        </p:attrNameLst>
                                      </p:cBhvr>
                                      <p:to>
                                        <p:strVal val="visible"/>
                                      </p:to>
                                    </p:set>
                                    <p:animEffect filter="fade" transition="in">
                                      <p:cBhvr>
                                        <p:cTn dur="1000"/>
                                        <p:tgtEl>
                                          <p:spTgt spid="5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1" st="1"/>
                                            </p:txEl>
                                          </p:spTgt>
                                        </p:tgtEl>
                                        <p:attrNameLst>
                                          <p:attrName>style.visibility</p:attrName>
                                        </p:attrNameLst>
                                      </p:cBhvr>
                                      <p:to>
                                        <p:strVal val="visible"/>
                                      </p:to>
                                    </p:set>
                                    <p:animEffect filter="fade" transition="in">
                                      <p:cBhvr>
                                        <p:cTn dur="1000"/>
                                        <p:tgtEl>
                                          <p:spTgt spid="5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2" st="2"/>
                                            </p:txEl>
                                          </p:spTgt>
                                        </p:tgtEl>
                                        <p:attrNameLst>
                                          <p:attrName>style.visibility</p:attrName>
                                        </p:attrNameLst>
                                      </p:cBhvr>
                                      <p:to>
                                        <p:strVal val="visible"/>
                                      </p:to>
                                    </p:set>
                                    <p:animEffect filter="fade" transition="in">
                                      <p:cBhvr>
                                        <p:cTn dur="1000"/>
                                        <p:tgtEl>
                                          <p:spTgt spid="5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3" st="3"/>
                                            </p:txEl>
                                          </p:spTgt>
                                        </p:tgtEl>
                                        <p:attrNameLst>
                                          <p:attrName>style.visibility</p:attrName>
                                        </p:attrNameLst>
                                      </p:cBhvr>
                                      <p:to>
                                        <p:strVal val="visible"/>
                                      </p:to>
                                    </p:set>
                                    <p:animEffect filter="fade" transition="in">
                                      <p:cBhvr>
                                        <p:cTn dur="1000"/>
                                        <p:tgtEl>
                                          <p:spTgt spid="52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ImageNet</a:t>
            </a:r>
            <a:endParaRPr/>
          </a:p>
        </p:txBody>
      </p:sp>
      <p:sp>
        <p:nvSpPr>
          <p:cNvPr id="535" name="Google Shape;535;p81"/>
          <p:cNvSpPr txBox="1"/>
          <p:nvPr>
            <p:ph idx="1" type="body"/>
          </p:nvPr>
        </p:nvSpPr>
        <p:spPr>
          <a:xfrm>
            <a:off x="311700" y="1152475"/>
            <a:ext cx="4932600" cy="3416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tr" sz="1500"/>
              <a:t>More than 14 million images</a:t>
            </a:r>
            <a:endParaRPr sz="1500">
              <a:solidFill>
                <a:srgbClr val="222222"/>
              </a:solidFill>
              <a:highlight>
                <a:srgbClr val="FFFFFF"/>
              </a:highlight>
            </a:endParaRPr>
          </a:p>
          <a:p>
            <a:pPr indent="-323850" lvl="0" marL="457200" rtl="0" algn="just">
              <a:lnSpc>
                <a:spcPct val="150000"/>
              </a:lnSpc>
              <a:spcBef>
                <a:spcPts val="1000"/>
              </a:spcBef>
              <a:spcAft>
                <a:spcPts val="0"/>
              </a:spcAft>
              <a:buClr>
                <a:srgbClr val="222222"/>
              </a:buClr>
              <a:buSzPts val="1500"/>
              <a:buChar char="●"/>
            </a:pPr>
            <a:r>
              <a:rPr lang="tr" sz="1500">
                <a:solidFill>
                  <a:srgbClr val="222222"/>
                </a:solidFill>
                <a:highlight>
                  <a:srgbClr val="FFFFFF"/>
                </a:highlight>
              </a:rPr>
              <a:t>Approximate size is 150 GB</a:t>
            </a:r>
            <a:endParaRPr sz="1500">
              <a:solidFill>
                <a:srgbClr val="222222"/>
              </a:solidFill>
              <a:highlight>
                <a:srgbClr val="FFFFFF"/>
              </a:highlight>
            </a:endParaRPr>
          </a:p>
          <a:p>
            <a:pPr indent="-323850" lvl="0" marL="457200" rtl="0" algn="just">
              <a:lnSpc>
                <a:spcPct val="150000"/>
              </a:lnSpc>
              <a:spcBef>
                <a:spcPts val="1000"/>
              </a:spcBef>
              <a:spcAft>
                <a:spcPts val="0"/>
              </a:spcAft>
              <a:buClr>
                <a:srgbClr val="222222"/>
              </a:buClr>
              <a:buSzPts val="1500"/>
              <a:buChar char="●"/>
            </a:pPr>
            <a:r>
              <a:rPr lang="tr" sz="1500">
                <a:solidFill>
                  <a:srgbClr val="222222"/>
                </a:solidFill>
                <a:highlight>
                  <a:srgbClr val="FFFFFF"/>
                </a:highlight>
              </a:rPr>
              <a:t>Each of the images has multiple bounding boxes and corresponding class labels</a:t>
            </a:r>
            <a:endParaRPr sz="1500">
              <a:solidFill>
                <a:srgbClr val="222222"/>
              </a:solidFill>
              <a:highlight>
                <a:srgbClr val="FFFFFF"/>
              </a:highlight>
            </a:endParaRPr>
          </a:p>
          <a:p>
            <a:pPr indent="-323850" lvl="0" marL="457200" rtl="0" algn="just">
              <a:lnSpc>
                <a:spcPct val="150000"/>
              </a:lnSpc>
              <a:spcBef>
                <a:spcPts val="1000"/>
              </a:spcBef>
              <a:spcAft>
                <a:spcPts val="1000"/>
              </a:spcAft>
              <a:buClr>
                <a:srgbClr val="222222"/>
              </a:buClr>
              <a:buSzPts val="1500"/>
              <a:buChar char="●"/>
            </a:pPr>
            <a:r>
              <a:rPr lang="tr" sz="1500">
                <a:solidFill>
                  <a:srgbClr val="222222"/>
                </a:solidFill>
                <a:highlight>
                  <a:srgbClr val="FFFFFF"/>
                </a:highlight>
              </a:rPr>
              <a:t>It is a free and publicly available data set</a:t>
            </a:r>
            <a:endParaRPr sz="1500"/>
          </a:p>
        </p:txBody>
      </p:sp>
      <p:pic>
        <p:nvPicPr>
          <p:cNvPr id="536" name="Google Shape;536;p81"/>
          <p:cNvPicPr preferRelativeResize="0"/>
          <p:nvPr/>
        </p:nvPicPr>
        <p:blipFill>
          <a:blip r:embed="rId3">
            <a:alphaModFix/>
          </a:blip>
          <a:stretch>
            <a:fillRect/>
          </a:stretch>
        </p:blipFill>
        <p:spPr>
          <a:xfrm>
            <a:off x="5415900" y="1152475"/>
            <a:ext cx="3416400" cy="3416400"/>
          </a:xfrm>
          <a:prstGeom prst="rect">
            <a:avLst/>
          </a:prstGeom>
          <a:noFill/>
          <a:ln>
            <a:noFill/>
          </a:ln>
        </p:spPr>
      </p:pic>
      <p:pic>
        <p:nvPicPr>
          <p:cNvPr id="537" name="Google Shape;537;p81"/>
          <p:cNvPicPr preferRelativeResize="0"/>
          <p:nvPr/>
        </p:nvPicPr>
        <p:blipFill rotWithShape="1">
          <a:blip r:embed="rId4">
            <a:alphaModFix/>
          </a:blip>
          <a:srcRect b="39818" l="0" r="0" t="39005"/>
          <a:stretch/>
        </p:blipFill>
        <p:spPr>
          <a:xfrm>
            <a:off x="6008675" y="2624463"/>
            <a:ext cx="2230850" cy="47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animEffect filter="fade" transition="in">
                                      <p:cBhvr>
                                        <p:cTn dur="1000"/>
                                        <p:tgtEl>
                                          <p:spTgt spid="5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animEffect filter="fade" transition="in">
                                      <p:cBhvr>
                                        <p:cTn dur="1000"/>
                                        <p:tgtEl>
                                          <p:spTgt spid="5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animEffect filter="fade" transition="in">
                                      <p:cBhvr>
                                        <p:cTn dur="1000"/>
                                        <p:tgtEl>
                                          <p:spTgt spid="5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animEffect filter="fade" transition="in">
                                      <p:cBhvr>
                                        <p:cTn dur="1000"/>
                                        <p:tgtEl>
                                          <p:spTgt spid="53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CIFAR-10</a:t>
            </a:r>
            <a:endParaRPr/>
          </a:p>
        </p:txBody>
      </p:sp>
      <p:sp>
        <p:nvSpPr>
          <p:cNvPr id="543" name="Google Shape;543;p82"/>
          <p:cNvSpPr txBox="1"/>
          <p:nvPr>
            <p:ph idx="1" type="body"/>
          </p:nvPr>
        </p:nvSpPr>
        <p:spPr>
          <a:xfrm>
            <a:off x="311700" y="1152475"/>
            <a:ext cx="39261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tr" sz="1500"/>
              <a:t>32x32 pixels</a:t>
            </a:r>
            <a:endParaRPr sz="1500"/>
          </a:p>
          <a:p>
            <a:pPr indent="-323850" lvl="0" marL="457200" rtl="0" algn="l">
              <a:lnSpc>
                <a:spcPct val="150000"/>
              </a:lnSpc>
              <a:spcBef>
                <a:spcPts val="1000"/>
              </a:spcBef>
              <a:spcAft>
                <a:spcPts val="0"/>
              </a:spcAft>
              <a:buSzPts val="1500"/>
              <a:buChar char="●"/>
            </a:pPr>
            <a:r>
              <a:rPr lang="tr" sz="1500"/>
              <a:t>50.000 train images</a:t>
            </a:r>
            <a:endParaRPr sz="1500"/>
          </a:p>
          <a:p>
            <a:pPr indent="-323850" lvl="0" marL="457200" rtl="0" algn="l">
              <a:lnSpc>
                <a:spcPct val="150000"/>
              </a:lnSpc>
              <a:spcBef>
                <a:spcPts val="1000"/>
              </a:spcBef>
              <a:spcAft>
                <a:spcPts val="0"/>
              </a:spcAft>
              <a:buSzPts val="1500"/>
              <a:buChar char="●"/>
            </a:pPr>
            <a:r>
              <a:rPr lang="tr" sz="1500"/>
              <a:t>10.000 test images</a:t>
            </a:r>
            <a:endParaRPr sz="1500"/>
          </a:p>
          <a:p>
            <a:pPr indent="-317500" lvl="0" marL="457200" rtl="0" algn="l">
              <a:lnSpc>
                <a:spcPct val="150000"/>
              </a:lnSpc>
              <a:spcBef>
                <a:spcPts val="1000"/>
              </a:spcBef>
              <a:spcAft>
                <a:spcPts val="0"/>
              </a:spcAft>
              <a:buSzPts val="1400"/>
              <a:buChar char="●"/>
            </a:pPr>
            <a:r>
              <a:rPr lang="tr" sz="1500"/>
              <a:t>10 different class and 6000 image for each class</a:t>
            </a:r>
            <a:endParaRPr/>
          </a:p>
          <a:p>
            <a:pPr indent="0" lvl="0" marL="0" rtl="0" algn="l">
              <a:lnSpc>
                <a:spcPct val="150000"/>
              </a:lnSpc>
              <a:spcBef>
                <a:spcPts val="1000"/>
              </a:spcBef>
              <a:spcAft>
                <a:spcPts val="0"/>
              </a:spcAft>
              <a:buNone/>
            </a:pPr>
            <a:r>
              <a:rPr i="1" lang="tr" sz="1300">
                <a:solidFill>
                  <a:srgbClr val="666666"/>
                </a:solidFill>
              </a:rPr>
              <a:t>On the right is a portion of a randomly distributed set of images for 10 classes</a:t>
            </a:r>
            <a:r>
              <a:rPr i="1" lang="tr" sz="1300">
                <a:solidFill>
                  <a:srgbClr val="666666"/>
                </a:solidFill>
              </a:rPr>
              <a:t>.</a:t>
            </a:r>
            <a:endParaRPr i="1" sz="1300">
              <a:solidFill>
                <a:srgbClr val="666666"/>
              </a:solidFill>
            </a:endParaRPr>
          </a:p>
          <a:p>
            <a:pPr indent="0" lvl="0" marL="0" rtl="0" algn="l">
              <a:spcBef>
                <a:spcPts val="1200"/>
              </a:spcBef>
              <a:spcAft>
                <a:spcPts val="1200"/>
              </a:spcAft>
              <a:buNone/>
            </a:pPr>
            <a:r>
              <a:t/>
            </a:r>
            <a:endParaRPr/>
          </a:p>
        </p:txBody>
      </p:sp>
      <p:pic>
        <p:nvPicPr>
          <p:cNvPr id="544" name="Google Shape;544;p82"/>
          <p:cNvPicPr preferRelativeResize="0"/>
          <p:nvPr/>
        </p:nvPicPr>
        <p:blipFill>
          <a:blip r:embed="rId3">
            <a:alphaModFix/>
          </a:blip>
          <a:stretch>
            <a:fillRect/>
          </a:stretch>
        </p:blipFill>
        <p:spPr>
          <a:xfrm>
            <a:off x="4385000" y="1138300"/>
            <a:ext cx="4447301" cy="3444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animEffect filter="fade" transition="in">
                                      <p:cBhvr>
                                        <p:cTn dur="1000"/>
                                        <p:tgtEl>
                                          <p:spTgt spid="5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1" st="1"/>
                                            </p:txEl>
                                          </p:spTgt>
                                        </p:tgtEl>
                                        <p:attrNameLst>
                                          <p:attrName>style.visibility</p:attrName>
                                        </p:attrNameLst>
                                      </p:cBhvr>
                                      <p:to>
                                        <p:strVal val="visible"/>
                                      </p:to>
                                    </p:set>
                                    <p:animEffect filter="fade" transition="in">
                                      <p:cBhvr>
                                        <p:cTn dur="1000"/>
                                        <p:tgtEl>
                                          <p:spTgt spid="5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2" st="2"/>
                                            </p:txEl>
                                          </p:spTgt>
                                        </p:tgtEl>
                                        <p:attrNameLst>
                                          <p:attrName>style.visibility</p:attrName>
                                        </p:attrNameLst>
                                      </p:cBhvr>
                                      <p:to>
                                        <p:strVal val="visible"/>
                                      </p:to>
                                    </p:set>
                                    <p:animEffect filter="fade" transition="in">
                                      <p:cBhvr>
                                        <p:cTn dur="1000"/>
                                        <p:tgtEl>
                                          <p:spTgt spid="5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3" st="3"/>
                                            </p:txEl>
                                          </p:spTgt>
                                        </p:tgtEl>
                                        <p:attrNameLst>
                                          <p:attrName>style.visibility</p:attrName>
                                        </p:attrNameLst>
                                      </p:cBhvr>
                                      <p:to>
                                        <p:strVal val="visible"/>
                                      </p:to>
                                    </p:set>
                                    <p:animEffect filter="fade" transition="in">
                                      <p:cBhvr>
                                        <p:cTn dur="1000"/>
                                        <p:tgtEl>
                                          <p:spTgt spid="5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4" st="4"/>
                                            </p:txEl>
                                          </p:spTgt>
                                        </p:tgtEl>
                                        <p:attrNameLst>
                                          <p:attrName>style.visibility</p:attrName>
                                        </p:attrNameLst>
                                      </p:cBhvr>
                                      <p:to>
                                        <p:strVal val="visible"/>
                                      </p:to>
                                    </p:set>
                                    <p:animEffect filter="fade" transition="in">
                                      <p:cBhvr>
                                        <p:cTn dur="1000"/>
                                        <p:tgtEl>
                                          <p:spTgt spid="5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5" st="5"/>
                                            </p:txEl>
                                          </p:spTgt>
                                        </p:tgtEl>
                                        <p:attrNameLst>
                                          <p:attrName>style.visibility</p:attrName>
                                        </p:attrNameLst>
                                      </p:cBhvr>
                                      <p:to>
                                        <p:strVal val="visible"/>
                                      </p:to>
                                    </p:set>
                                    <p:animEffect filter="fade" transition="in">
                                      <p:cBhvr>
                                        <p:cTn dur="1000"/>
                                        <p:tgtEl>
                                          <p:spTgt spid="54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Colab Time!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Digital </a:t>
            </a:r>
            <a:r>
              <a:rPr lang="tr"/>
              <a:t>Image Processing and Computer Vision</a:t>
            </a:r>
            <a:endParaRPr/>
          </a:p>
        </p:txBody>
      </p:sp>
      <p:sp>
        <p:nvSpPr>
          <p:cNvPr id="110" name="Google Shape;110;p21"/>
          <p:cNvSpPr txBox="1"/>
          <p:nvPr>
            <p:ph idx="1" type="body"/>
          </p:nvPr>
        </p:nvSpPr>
        <p:spPr>
          <a:xfrm>
            <a:off x="311700" y="1152475"/>
            <a:ext cx="43860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tr" sz="1500"/>
              <a:t>Digital image processing; It is the realization of image processing on pictures using computer algorithms.</a:t>
            </a:r>
            <a:endParaRPr sz="1500"/>
          </a:p>
          <a:p>
            <a:pPr indent="-323850" lvl="0" marL="457200" rtl="0" algn="l">
              <a:lnSpc>
                <a:spcPct val="100000"/>
              </a:lnSpc>
              <a:spcBef>
                <a:spcPts val="1200"/>
              </a:spcBef>
              <a:spcAft>
                <a:spcPts val="0"/>
              </a:spcAft>
              <a:buSzPts val="1500"/>
              <a:buAutoNum type="arabicPeriod"/>
            </a:pPr>
            <a:r>
              <a:rPr lang="tr" sz="1500"/>
              <a:t>Series of images enters into the system</a:t>
            </a:r>
            <a:endParaRPr sz="1500"/>
          </a:p>
          <a:p>
            <a:pPr indent="-323850" lvl="0" marL="457200" rtl="0" algn="l">
              <a:lnSpc>
                <a:spcPct val="100000"/>
              </a:lnSpc>
              <a:spcBef>
                <a:spcPts val="1200"/>
              </a:spcBef>
              <a:spcAft>
                <a:spcPts val="0"/>
              </a:spcAft>
              <a:buSzPts val="1500"/>
              <a:buAutoNum type="arabicPeriod"/>
            </a:pPr>
            <a:r>
              <a:rPr lang="tr" sz="1500"/>
              <a:t>A Feature Extraction is used to preprocess and extract features from these images</a:t>
            </a:r>
            <a:endParaRPr sz="1500"/>
          </a:p>
          <a:p>
            <a:pPr indent="-323850" lvl="0" marL="457200" rtl="0" algn="l">
              <a:lnSpc>
                <a:spcPct val="100000"/>
              </a:lnSpc>
              <a:spcBef>
                <a:spcPts val="1200"/>
              </a:spcBef>
              <a:spcAft>
                <a:spcPts val="1200"/>
              </a:spcAft>
              <a:buSzPts val="1500"/>
              <a:buAutoNum type="arabicPeriod"/>
            </a:pPr>
            <a:r>
              <a:rPr lang="tr" sz="1500"/>
              <a:t>A Machine Learning system uses the extracted feature to train a model and make predictions</a:t>
            </a:r>
            <a:endParaRPr sz="1500"/>
          </a:p>
        </p:txBody>
      </p:sp>
      <p:pic>
        <p:nvPicPr>
          <p:cNvPr id="111" name="Google Shape;111;p21"/>
          <p:cNvPicPr preferRelativeResize="0"/>
          <p:nvPr/>
        </p:nvPicPr>
        <p:blipFill>
          <a:blip r:embed="rId3">
            <a:alphaModFix/>
          </a:blip>
          <a:stretch>
            <a:fillRect/>
          </a:stretch>
        </p:blipFill>
        <p:spPr>
          <a:xfrm>
            <a:off x="4825200" y="1561538"/>
            <a:ext cx="4007100" cy="20204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1000"/>
                                        <p:tgtEl>
                                          <p:spTgt spid="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Effect filter="fade" transition="in">
                                      <p:cBhvr>
                                        <p:cTn dur="1000"/>
                                        <p:tgtEl>
                                          <p:spTgt spid="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Effect filter="fade" transition="in">
                                      <p:cBhvr>
                                        <p:cTn dur="1000"/>
                                        <p:tgtEl>
                                          <p:spTgt spid="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animEffect filter="fade" transition="in">
                                      <p:cBhvr>
                                        <p:cTn dur="1000"/>
                                        <p:tgtEl>
                                          <p:spTgt spid="1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Image Processing</a:t>
            </a:r>
            <a:endParaRPr/>
          </a:p>
        </p:txBody>
      </p:sp>
      <p:sp>
        <p:nvSpPr>
          <p:cNvPr id="117" name="Google Shape;117;p22"/>
          <p:cNvSpPr txBox="1"/>
          <p:nvPr>
            <p:ph idx="1" type="body"/>
          </p:nvPr>
        </p:nvSpPr>
        <p:spPr>
          <a:xfrm>
            <a:off x="311700" y="1152475"/>
            <a:ext cx="4550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When trying to implement a Computer Vision(CV) system, we need to consider two main components;</a:t>
            </a:r>
            <a:endParaRPr sz="1500"/>
          </a:p>
          <a:p>
            <a:pPr indent="-323850" lvl="0" marL="457200" rtl="0" algn="l">
              <a:spcBef>
                <a:spcPts val="1200"/>
              </a:spcBef>
              <a:spcAft>
                <a:spcPts val="0"/>
              </a:spcAft>
              <a:buSzPts val="1500"/>
              <a:buChar char="●"/>
            </a:pPr>
            <a:r>
              <a:rPr lang="tr" sz="1500"/>
              <a:t>Image Acquisition Hardware</a:t>
            </a:r>
            <a:endParaRPr sz="1500"/>
          </a:p>
          <a:p>
            <a:pPr indent="-323850" lvl="0" marL="457200" rtl="0" algn="l">
              <a:spcBef>
                <a:spcPts val="0"/>
              </a:spcBef>
              <a:spcAft>
                <a:spcPts val="0"/>
              </a:spcAft>
              <a:buSzPts val="1500"/>
              <a:buChar char="●"/>
            </a:pPr>
            <a:r>
              <a:rPr lang="tr" sz="1500"/>
              <a:t>Image Processing Software</a:t>
            </a:r>
            <a:endParaRPr sz="1500"/>
          </a:p>
          <a:p>
            <a:pPr indent="0" lvl="0" marL="0" rtl="0" algn="l">
              <a:spcBef>
                <a:spcPts val="1200"/>
              </a:spcBef>
              <a:spcAft>
                <a:spcPts val="1200"/>
              </a:spcAft>
              <a:buNone/>
            </a:pPr>
            <a:r>
              <a:rPr lang="tr" sz="1500"/>
              <a:t>In fact, our system must be immutable to environmental changes and be able to repeatedly perform its designed task. To meet these requirements, it may be necessary to impose certain restrictions on the hardware or software of our system.</a:t>
            </a:r>
            <a:endParaRPr sz="1500"/>
          </a:p>
        </p:txBody>
      </p:sp>
      <p:pic>
        <p:nvPicPr>
          <p:cNvPr id="118" name="Google Shape;118;p22"/>
          <p:cNvPicPr preferRelativeResize="0"/>
          <p:nvPr/>
        </p:nvPicPr>
        <p:blipFill>
          <a:blip r:embed="rId3">
            <a:alphaModFix/>
          </a:blip>
          <a:stretch>
            <a:fillRect/>
          </a:stretch>
        </p:blipFill>
        <p:spPr>
          <a:xfrm>
            <a:off x="4925625" y="1526674"/>
            <a:ext cx="3906676" cy="2090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1000"/>
                                        <p:tgtEl>
                                          <p:spTgt spid="1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Effect filter="fade" transition="in">
                                      <p:cBhvr>
                                        <p:cTn dur="1000"/>
                                        <p:tgtEl>
                                          <p:spTgt spid="1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Effect filter="fade" transition="in">
                                      <p:cBhvr>
                                        <p:cTn dur="1000"/>
                                        <p:tgtEl>
                                          <p:spTgt spid="1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animEffect filter="fade" transition="in">
                                      <p:cBhvr>
                                        <p:cTn dur="1000"/>
                                        <p:tgtEl>
                                          <p:spTgt spid="1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Image Processing and Pixel</a:t>
            </a:r>
            <a:endParaRPr/>
          </a:p>
        </p:txBody>
      </p:sp>
      <p:sp>
        <p:nvSpPr>
          <p:cNvPr id="124" name="Google Shape;124;p23"/>
          <p:cNvSpPr txBox="1"/>
          <p:nvPr>
            <p:ph idx="1" type="body"/>
          </p:nvPr>
        </p:nvSpPr>
        <p:spPr>
          <a:xfrm>
            <a:off x="311700" y="1152475"/>
            <a:ext cx="451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An image is obtained from a hardware device. A software system then numerically represents the colors (Color Spaces) within the image.</a:t>
            </a:r>
            <a:endParaRPr sz="1500"/>
          </a:p>
          <a:p>
            <a:pPr indent="0" lvl="0" marL="0" rtl="0" algn="l">
              <a:spcBef>
                <a:spcPts val="1200"/>
              </a:spcBef>
              <a:spcAft>
                <a:spcPts val="0"/>
              </a:spcAft>
              <a:buNone/>
            </a:pPr>
            <a:r>
              <a:rPr lang="tr" sz="1500"/>
              <a:t>A pixel is the numerical value of a point in an image.</a:t>
            </a:r>
            <a:endParaRPr sz="1500"/>
          </a:p>
          <a:p>
            <a:pPr indent="0" lvl="0" marL="0" rtl="0" algn="l">
              <a:spcBef>
                <a:spcPts val="1200"/>
              </a:spcBef>
              <a:spcAft>
                <a:spcPts val="0"/>
              </a:spcAft>
              <a:buNone/>
            </a:pPr>
            <a:r>
              <a:rPr lang="tr" sz="1500"/>
              <a:t>An image is typically represented as an array of pixels.</a:t>
            </a:r>
            <a:endParaRPr sz="1500"/>
          </a:p>
          <a:p>
            <a:pPr indent="0" lvl="0" marL="0" rtl="0" algn="l">
              <a:spcBef>
                <a:spcPts val="1200"/>
              </a:spcBef>
              <a:spcAft>
                <a:spcPts val="1200"/>
              </a:spcAft>
              <a:buClr>
                <a:schemeClr val="dk1"/>
              </a:buClr>
              <a:buSzPts val="1400"/>
              <a:buFont typeface="Arial"/>
              <a:buNone/>
            </a:pPr>
            <a:r>
              <a:rPr i="1" lang="tr">
                <a:solidFill>
                  <a:srgbClr val="666666"/>
                </a:solidFill>
              </a:rPr>
              <a:t>Two of the most famous color spaces are RGB (Red, Green, Blue) and HSV (Hue, Saturation, Value)</a:t>
            </a:r>
            <a:endParaRPr i="1">
              <a:solidFill>
                <a:srgbClr val="666666"/>
              </a:solidFill>
            </a:endParaRPr>
          </a:p>
        </p:txBody>
      </p:sp>
      <p:pic>
        <p:nvPicPr>
          <p:cNvPr id="125" name="Google Shape;125;p23"/>
          <p:cNvPicPr preferRelativeResize="0"/>
          <p:nvPr/>
        </p:nvPicPr>
        <p:blipFill rotWithShape="1">
          <a:blip r:embed="rId3">
            <a:alphaModFix/>
          </a:blip>
          <a:srcRect b="0" l="0" r="0" t="0"/>
          <a:stretch/>
        </p:blipFill>
        <p:spPr>
          <a:xfrm>
            <a:off x="5182763" y="3145150"/>
            <a:ext cx="3724675" cy="1524926"/>
          </a:xfrm>
          <a:prstGeom prst="rect">
            <a:avLst/>
          </a:prstGeom>
          <a:noFill/>
          <a:ln>
            <a:noFill/>
          </a:ln>
        </p:spPr>
      </p:pic>
      <p:pic>
        <p:nvPicPr>
          <p:cNvPr id="126" name="Google Shape;126;p23"/>
          <p:cNvPicPr preferRelativeResize="0"/>
          <p:nvPr/>
        </p:nvPicPr>
        <p:blipFill rotWithShape="1">
          <a:blip r:embed="rId4">
            <a:alphaModFix/>
          </a:blip>
          <a:srcRect b="8908" l="0" r="0" t="0"/>
          <a:stretch/>
        </p:blipFill>
        <p:spPr>
          <a:xfrm>
            <a:off x="5257888" y="1254137"/>
            <a:ext cx="3574400" cy="183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